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48"/>
  </p:notesMasterIdLst>
  <p:handoutMasterIdLst>
    <p:handoutMasterId r:id="rId49"/>
  </p:handoutMasterIdLst>
  <p:sldIdLst>
    <p:sldId id="893" r:id="rId2"/>
    <p:sldId id="974" r:id="rId3"/>
    <p:sldId id="977" r:id="rId4"/>
    <p:sldId id="1008" r:id="rId5"/>
    <p:sldId id="446" r:id="rId6"/>
    <p:sldId id="447" r:id="rId7"/>
    <p:sldId id="448" r:id="rId8"/>
    <p:sldId id="860" r:id="rId9"/>
    <p:sldId id="980" r:id="rId10"/>
    <p:sldId id="859" r:id="rId11"/>
    <p:sldId id="820" r:id="rId12"/>
    <p:sldId id="825" r:id="rId13"/>
    <p:sldId id="982" r:id="rId14"/>
    <p:sldId id="968" r:id="rId15"/>
    <p:sldId id="979" r:id="rId16"/>
    <p:sldId id="1006" r:id="rId17"/>
    <p:sldId id="983" r:id="rId18"/>
    <p:sldId id="897" r:id="rId19"/>
    <p:sldId id="898" r:id="rId20"/>
    <p:sldId id="862" r:id="rId21"/>
    <p:sldId id="899" r:id="rId22"/>
    <p:sldId id="932" r:id="rId23"/>
    <p:sldId id="969" r:id="rId24"/>
    <p:sldId id="917" r:id="rId25"/>
    <p:sldId id="901" r:id="rId26"/>
    <p:sldId id="998" r:id="rId27"/>
    <p:sldId id="999" r:id="rId28"/>
    <p:sldId id="1005" r:id="rId29"/>
    <p:sldId id="984" r:id="rId30"/>
    <p:sldId id="985" r:id="rId31"/>
    <p:sldId id="986" r:id="rId32"/>
    <p:sldId id="987" r:id="rId33"/>
    <p:sldId id="988" r:id="rId34"/>
    <p:sldId id="989" r:id="rId35"/>
    <p:sldId id="990" r:id="rId36"/>
    <p:sldId id="991" r:id="rId37"/>
    <p:sldId id="992" r:id="rId38"/>
    <p:sldId id="993" r:id="rId39"/>
    <p:sldId id="994" r:id="rId40"/>
    <p:sldId id="995" r:id="rId41"/>
    <p:sldId id="996" r:id="rId42"/>
    <p:sldId id="997" r:id="rId43"/>
    <p:sldId id="1004" r:id="rId44"/>
    <p:sldId id="1001" r:id="rId45"/>
    <p:sldId id="1002" r:id="rId46"/>
    <p:sldId id="1007" r:id="rId47"/>
  </p:sldIdLst>
  <p:sldSz cx="12192000" cy="6858000"/>
  <p:notesSz cx="7099300" cy="10234613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CC00CC"/>
    <a:srgbClr val="0000FF"/>
    <a:srgbClr val="8FAAFF"/>
    <a:srgbClr val="7F2727"/>
    <a:srgbClr val="0066FF"/>
    <a:srgbClr val="B8EAC0"/>
    <a:srgbClr val="A3FFCD"/>
    <a:srgbClr val="A50021"/>
    <a:srgbClr val="7D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78505" autoAdjust="0"/>
  </p:normalViewPr>
  <p:slideViewPr>
    <p:cSldViewPr>
      <p:cViewPr varScale="1">
        <p:scale>
          <a:sx n="120" d="100"/>
          <a:sy n="120" d="100"/>
        </p:scale>
        <p:origin x="120" y="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01720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3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771556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4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28713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0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4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1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26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1: left, left, left</a:t>
            </a:r>
          </a:p>
          <a:p>
            <a:r>
              <a:rPr lang="en-US" dirty="0"/>
              <a:t>Quiz 2: left, left, right</a:t>
            </a:r>
          </a:p>
          <a:p>
            <a:r>
              <a:rPr lang="en-US" dirty="0"/>
              <a:t>Quiz 3: \gamma^3 * 10 = \gamma, \gamma = 0.1^1/2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4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w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w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nam04.safelinks.protection.outlook.com/?url=https%3A%2F%2Fyoutu.be%2FkopoLzvh5jY&amp;data=04%7C01%7CRussel.Pears%40unt.edu%7Cfefb185fabcb4882b2ab08d9a8617c1e%7C70de199207c6480fa318a1afcba03983%7C0%7C0%7C637725958904651842%7CUnknown%7CTWFpbGZsb3d8eyJWIjoiMC4wLjAwMDAiLCJQIjoiV2luMzIiLCJBTiI6Ik1haWwiLCJXVCI6Mn0%3D%7C3000&amp;sdata=aIWMR8Vz%2Fq34hZ%2FAkwdWrde7BxkfRzLONuXMNQOUr1k%3D&amp;reserved=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12395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 (MDP)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820582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A</a:t>
            </a:r>
            <a:endParaRPr lang="en-US" sz="2000" i="1" dirty="0">
              <a:solidFill>
                <a:srgbClr val="CC00CC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model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altLang="ja-JP" sz="2000" dirty="0">
                <a:solidFill>
                  <a:srgbClr val="CC00CC"/>
                </a:solidFill>
                <a:ea typeface="ＭＳ Ｐゴシック" pitchFamily="34" charset="-128"/>
              </a:rPr>
              <a:t>’)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 a</a:t>
            </a:r>
            <a:r>
              <a:rPr lang="en-US" sz="1800" dirty="0">
                <a:ea typeface="ＭＳ Ｐゴシック" pitchFamily="34" charset="-128"/>
              </a:rPr>
              <a:t> from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 s</a:t>
            </a:r>
            <a:r>
              <a:rPr lang="en-US" sz="1800" dirty="0">
                <a:ea typeface="ＭＳ Ｐゴシック" pitchFamily="34" charset="-128"/>
              </a:rPr>
              <a:t> leads to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, i.e.,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altLang="ja-JP" sz="1800" dirty="0">
                <a:solidFill>
                  <a:srgbClr val="CC00CC"/>
                </a:solidFill>
                <a:ea typeface="ＭＳ Ｐゴシック" pitchFamily="34" charset="-128"/>
              </a:rPr>
              <a:t>’|</a:t>
            </a:r>
            <a:r>
              <a:rPr lang="en-US" altLang="ja-JP" sz="1800" i="1" dirty="0">
                <a:solidFill>
                  <a:srgbClr val="CC00CC"/>
                </a:solidFill>
                <a:ea typeface="ＭＳ Ｐゴシック" pitchFamily="34" charset="-128"/>
              </a:rPr>
              <a:t> s</a:t>
            </a:r>
            <a:r>
              <a:rPr lang="en-US" altLang="ja-JP" sz="18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altLang="ja-JP" sz="1800" i="1" dirty="0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altLang="ja-JP" sz="18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s, a, s’</a:t>
            </a:r>
            <a:r>
              <a:rPr lang="en-US" altLang="ja-JP" sz="1800" dirty="0">
                <a:solidFill>
                  <a:srgbClr val="CC00CC"/>
                </a:solidFill>
                <a:ea typeface="ＭＳ Ｐゴシック" pitchFamily="34" charset="-128"/>
              </a:rPr>
              <a:t>) for each transition </a:t>
            </a:r>
            <a:endParaRPr lang="en-US" altLang="ja-JP" sz="18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Possibly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  <a:r>
              <a:rPr lang="en-US" sz="2000" dirty="0">
                <a:ea typeface="ＭＳ Ｐゴシック" pitchFamily="34" charset="-128"/>
              </a:rPr>
              <a:t> (or </a:t>
            </a:r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absorbing</a:t>
            </a:r>
            <a:r>
              <a:rPr lang="en-US" sz="2000" dirty="0">
                <a:ea typeface="ＭＳ Ｐゴシック" pitchFamily="34" charset="-128"/>
              </a:rPr>
              <a:t> state)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Utility function which is additive (discounted) rewards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3200" dirty="0">
              <a:ea typeface="ＭＳ Ｐゴシック" pitchFamily="34" charset="-128"/>
            </a:endParaRPr>
          </a:p>
          <a:p>
            <a:pPr marL="457176" lvl="1" indent="0">
              <a:lnSpc>
                <a:spcPct val="80000"/>
              </a:lnSpc>
              <a:buNone/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fully observable but probabilistic search problems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49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</a:t>
            </a:r>
            <a:r>
              <a:rPr lang="en-US" altLang="ja-JP" dirty="0">
                <a:solidFill>
                  <a:srgbClr val="FF0000"/>
                </a:solidFill>
                <a:latin typeface="Calibri" pitchFamily="34" charset="0"/>
              </a:rPr>
              <a:t>r </a:t>
            </a:r>
            <a:r>
              <a:rPr lang="en-US" altLang="ja-JP" dirty="0">
                <a:latin typeface="Calibri" pitchFamily="34" charset="0"/>
              </a:rPr>
              <a:t>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C63ADF-BF4C-034F-A8D1-8EA4AE945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4978400"/>
            <a:ext cx="1409390" cy="127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2943" y="1390039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6781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 policy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gives an action for each state,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: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 →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A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b="1" i="1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r>
              <a:rPr lang="en-US" sz="2400" dirty="0">
                <a:ea typeface="ＭＳ Ｐゴシック" pitchFamily="34" charset="-128"/>
              </a:rPr>
              <a:t>Due to stochasticity, a concrete plan is not feasible but a </a:t>
            </a:r>
            <a:r>
              <a:rPr lang="en-US" sz="2400" b="1" dirty="0">
                <a:solidFill>
                  <a:srgbClr val="FF0000"/>
                </a:solidFill>
                <a:ea typeface="ＭＳ Ｐゴシック" pitchFamily="34" charset="-128"/>
              </a:rPr>
              <a:t>policy</a:t>
            </a:r>
            <a:r>
              <a:rPr lang="en-US" sz="2400" dirty="0">
                <a:ea typeface="ＭＳ Ｐゴシック" pitchFamily="34" charset="-128"/>
              </a:rPr>
              <a:t> is certainly is </a:t>
            </a: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b="1" i="1" dirty="0">
                <a:solidFill>
                  <a:srgbClr val="CC0000"/>
                </a:solidFill>
                <a:ea typeface="ＭＳ Ｐゴシック" pitchFamily="34" charset="-128"/>
              </a:rPr>
              <a:t>policy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*: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 →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maximizes expected utility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marL="457176" lvl="1" indent="0">
              <a:buNone/>
            </a:pPr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policy for r&gt;0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5486400" y="5105400"/>
            <a:ext cx="144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r &gt;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2F029-C775-654B-AE4B-B2C38895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8288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7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policy for r&gt;0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24000"/>
            <a:ext cx="4744493" cy="3662224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5486400" y="5105400"/>
            <a:ext cx="1447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r &gt; 0</a:t>
            </a:r>
          </a:p>
        </p:txBody>
      </p:sp>
    </p:spTree>
    <p:extLst>
      <p:ext uri="{BB962C8B-B14F-4D97-AF65-F5344CB8AC3E}">
        <p14:creationId xmlns:p14="http://schemas.microsoft.com/office/powerpoint/2010/main" val="73261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5CE4-662F-F44E-8DB5-EEB785D6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Optimal Policies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C452C-4F0F-FA49-AE9C-A4EE5453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916451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4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BF42-54A8-4E6B-82E7-A94BA7E4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reward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7B10-E724-431C-B689-7218FF17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As we can see reward functions play a critical role in determining the quality of the solution</a:t>
            </a:r>
          </a:p>
          <a:p>
            <a:r>
              <a:rPr lang="en-US" sz="2800" dirty="0"/>
              <a:t>Apart from some rules of thumb we do not have a concrete method of setting the reward function</a:t>
            </a:r>
          </a:p>
          <a:p>
            <a:r>
              <a:rPr lang="en-US" sz="2800" dirty="0"/>
              <a:t>Some attempts have been made – search for </a:t>
            </a:r>
            <a:r>
              <a:rPr lang="en-US" sz="2800" i="1" dirty="0">
                <a:solidFill>
                  <a:srgbClr val="00B050"/>
                </a:solidFill>
              </a:rPr>
              <a:t>inverse reinforcement learning – </a:t>
            </a:r>
            <a:r>
              <a:rPr lang="en-US" sz="2800" dirty="0"/>
              <a:t>more about this later</a:t>
            </a:r>
          </a:p>
        </p:txBody>
      </p:sp>
    </p:spTree>
    <p:extLst>
      <p:ext uri="{BB962C8B-B14F-4D97-AF65-F5344CB8AC3E}">
        <p14:creationId xmlns:p14="http://schemas.microsoft.com/office/powerpoint/2010/main" val="274261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9C35-2510-4E6C-996C-66541C80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MDPs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F71F-467D-427D-8991-EB2DF234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are numerous, in AI itself in game playing</a:t>
            </a:r>
          </a:p>
          <a:p>
            <a:r>
              <a:rPr lang="en-US" dirty="0"/>
              <a:t>Others include: operations research, economics, control theory and healthcare</a:t>
            </a:r>
          </a:p>
          <a:p>
            <a:r>
              <a:rPr lang="en-US" dirty="0"/>
              <a:t>In healthcare one use case is booking of the OR – this involves uncertainty as length of operation as well as post recovery time are not predictable in advance</a:t>
            </a:r>
          </a:p>
          <a:p>
            <a:r>
              <a:rPr lang="en-US" dirty="0"/>
              <a:t>Decisions taken on a daily basis can affect future bookings of the OR several days or even months ahead.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6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Recap: Decision Networks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600200"/>
            <a:ext cx="7240588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What is a decision network?</a:t>
            </a:r>
          </a:p>
        </p:txBody>
      </p:sp>
    </p:spTree>
    <p:extLst>
      <p:ext uri="{BB962C8B-B14F-4D97-AF65-F5344CB8AC3E}">
        <p14:creationId xmlns:p14="http://schemas.microsoft.com/office/powerpoint/2010/main" val="2194912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371600"/>
            <a:ext cx="9296400" cy="579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b="1" i="1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</a:rPr>
              <a:t>          &gt;                     &gt;                         ,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solidFill>
                  <a:srgbClr val="C505BF"/>
                </a:solidFill>
                <a:ea typeface="ＭＳ Ｐゴシック" pitchFamily="34" charset="-128"/>
              </a:rPr>
              <a:t>	 </a:t>
            </a:r>
            <a:r>
              <a:rPr lang="en-US" sz="2800" dirty="0">
                <a:sym typeface="Symbol"/>
              </a:rPr>
              <a:t>                    &gt;                  where […] denotes utility,</a:t>
            </a:r>
            <a:endParaRPr lang="en-US" sz="2800" dirty="0">
              <a:ea typeface="ＭＳ Ｐゴシック" pitchFamily="34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ea typeface="ＭＳ Ｐゴシック" pitchFamily="34" charset="-128"/>
              </a:rPr>
              <a:t>    then there is only one way to define utilities:</a:t>
            </a:r>
          </a:p>
          <a:p>
            <a:pPr marL="457176" lvl="1" indent="0">
              <a:lnSpc>
                <a:spcPct val="90000"/>
              </a:lnSpc>
              <a:buNone/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Additive discounted utility</a:t>
            </a:r>
            <a:r>
              <a:rPr lang="en-US" dirty="0">
                <a:ea typeface="ＭＳ Ｐゴシック" pitchFamily="34" charset="-128"/>
              </a:rPr>
              <a:t>:</a:t>
            </a:r>
          </a:p>
          <a:p>
            <a:pPr marL="457176" lvl="1" indent="0">
              <a:lnSpc>
                <a:spcPct val="90000"/>
              </a:lnSpc>
              <a:buNone/>
            </a:pPr>
            <a:endParaRPr lang="en-US" dirty="0">
              <a:ea typeface="ＭＳ Ｐゴシック" pitchFamily="34" charset="-128"/>
            </a:endParaRPr>
          </a:p>
          <a:p>
            <a:pPr marL="457176" lvl="1" indent="0">
              <a:lnSpc>
                <a:spcPct val="90000"/>
              </a:lnSpc>
              <a:buNone/>
            </a:pPr>
            <a:r>
              <a:rPr lang="en-US" dirty="0">
                <a:ea typeface="ＭＳ Ｐゴシック" pitchFamily="34" charset="-128"/>
              </a:rPr>
              <a:t>where </a:t>
            </a:r>
            <a:r>
              <a:rPr lang="en-US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</a:t>
            </a:r>
            <a:r>
              <a:rPr lang="en-US" dirty="0">
                <a:solidFill>
                  <a:srgbClr val="CC00CC"/>
                </a:solidFill>
              </a:rPr>
              <a:t> [0,1]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 </a:t>
            </a:r>
            <a:r>
              <a:rPr lang="en-US" dirty="0">
                <a:ea typeface="ＭＳ Ｐゴシック" pitchFamily="34" charset="-128"/>
              </a:rPr>
              <a:t>is the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discount factor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2072" y="1371600"/>
            <a:ext cx="3927056" cy="3276600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78A3E3-783B-9642-9F7F-A8E16829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38600"/>
            <a:ext cx="6324600" cy="30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CF33-8BAE-BF48-9513-E3BB2F869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05000"/>
            <a:ext cx="2235200" cy="38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187F54-7603-A14C-899F-D78A902FB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0" y="1950484"/>
            <a:ext cx="1803400" cy="335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C6BBF-EE45-0540-982E-EC2A24D9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362200"/>
            <a:ext cx="1430215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900D3-739F-DE47-B547-8100270B2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954" y="2362200"/>
            <a:ext cx="1216246" cy="335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F311B-EAF7-8540-ABED-00334372BA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799" y="1990600"/>
            <a:ext cx="2228533" cy="219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81400"/>
            <a:ext cx="12192000" cy="1752600"/>
          </a:xfrm>
        </p:spPr>
        <p:txBody>
          <a:bodyPr/>
          <a:lstStyle/>
          <a:p>
            <a:r>
              <a:rPr lang="en-US" sz="2800" dirty="0"/>
              <a:t>Discounting conveniently solves the problem of infinite reward streams!</a:t>
            </a:r>
          </a:p>
          <a:p>
            <a:pPr lvl="1"/>
            <a:r>
              <a:rPr lang="en-US" sz="2400" dirty="0"/>
              <a:t>Geometric series: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1 + </a:t>
            </a:r>
            <a:r>
              <a:rPr lang="en-US" sz="2400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+ γ</a:t>
            </a:r>
            <a:r>
              <a:rPr lang="en-US" sz="2400" baseline="30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+ … = 1/(1 - </a:t>
            </a:r>
            <a:r>
              <a:rPr lang="en-US" sz="2400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  <a:p>
            <a:pPr lvl="1"/>
            <a:r>
              <a:rPr lang="en-US" sz="2400" dirty="0"/>
              <a:t>Assume rewards bounded by </a:t>
            </a:r>
            <a:r>
              <a:rPr lang="en-US" sz="2400" dirty="0">
                <a:solidFill>
                  <a:srgbClr val="CC00CC"/>
                </a:solidFill>
              </a:rPr>
              <a:t>±</a:t>
            </a:r>
            <a:r>
              <a:rPr lang="en-US" sz="2400" dirty="0"/>
              <a:t> 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2400" baseline="-25000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endParaRPr lang="en-US" sz="2400" baseline="-25000" dirty="0">
              <a:solidFill>
                <a:srgbClr val="CC00CC"/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/>
              <a:t>Then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+ γ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+ γ</a:t>
            </a:r>
            <a:r>
              <a:rPr lang="en-US" sz="2400" baseline="30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+ … </a:t>
            </a:r>
            <a:r>
              <a:rPr lang="en-US" sz="2400" dirty="0"/>
              <a:t> is bounded by </a:t>
            </a:r>
            <a:r>
              <a:rPr lang="en-US" sz="2400" dirty="0">
                <a:solidFill>
                  <a:srgbClr val="CC00CC"/>
                </a:solidFill>
              </a:rPr>
              <a:t>±</a:t>
            </a:r>
            <a:r>
              <a:rPr lang="en-US" sz="2400" dirty="0"/>
              <a:t> 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2400" baseline="-25000" dirty="0" err="1">
                <a:solidFill>
                  <a:srgbClr val="CC00CC"/>
                </a:solidFill>
                <a:ea typeface="ＭＳ Ｐゴシック" pitchFamily="34" charset="-128"/>
              </a:rPr>
              <a:t>max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/(1 - </a:t>
            </a:r>
            <a:r>
              <a:rPr lang="en-US" sz="2400" dirty="0" err="1">
                <a:solidFill>
                  <a:srgbClr val="CC00CC"/>
                </a:solidFill>
                <a:ea typeface="ＭＳ Ｐゴシック" pitchFamily="34" charset="-128"/>
              </a:rPr>
              <a:t>γ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  <a:p>
            <a:r>
              <a:rPr lang="en-US" sz="2400" dirty="0"/>
              <a:t>(Another solution: environment contains a </a:t>
            </a:r>
            <a:r>
              <a:rPr lang="en-US" sz="2400" b="1" i="1" dirty="0">
                <a:solidFill>
                  <a:srgbClr val="FF0000"/>
                </a:solidFill>
              </a:rPr>
              <a:t>terminal state</a:t>
            </a:r>
            <a:r>
              <a:rPr lang="en-US" sz="2400" dirty="0"/>
              <a:t>; </a:t>
            </a:r>
            <a:r>
              <a:rPr lang="en-US" sz="2400" b="1" i="1" dirty="0">
                <a:solidFill>
                  <a:srgbClr val="0000FF"/>
                </a:solidFill>
              </a:rPr>
              <a:t>and</a:t>
            </a:r>
            <a:r>
              <a:rPr lang="en-US" sz="2400" dirty="0"/>
              <a:t> agent reaches it with probability 1)</a:t>
            </a:r>
          </a:p>
          <a:p>
            <a:pPr marL="457176" lvl="1" indent="0">
              <a:buNone/>
            </a:pP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447800" y="1143000"/>
            <a:ext cx="9372600" cy="2208778"/>
            <a:chOff x="1447800" y="3663087"/>
            <a:chExt cx="9372600" cy="2208778"/>
          </a:xfrm>
        </p:grpSpPr>
        <p:pic>
          <p:nvPicPr>
            <p:cNvPr id="7171" name="Picture 3" descr="C:\Users\Dan\Dropbox\Office\CS 188\Ketrina Art\MDPs\Discounting.png"/>
            <p:cNvPicPr>
              <a:picLocks noChangeAspect="1" noChangeArrowheads="1"/>
            </p:cNvPicPr>
            <p:nvPr/>
          </p:nvPicPr>
          <p:blipFill>
            <a:blip r:embed="rId2" cstate="print"/>
            <a:srcRect l="73764" t="76543" r="1569"/>
            <a:stretch>
              <a:fillRect/>
            </a:stretch>
          </p:blipFill>
          <p:spPr bwMode="auto">
            <a:xfrm>
              <a:off x="8003286" y="4117544"/>
              <a:ext cx="2283714" cy="1447800"/>
            </a:xfrm>
            <a:prstGeom prst="rect">
              <a:avLst/>
            </a:prstGeom>
            <a:noFill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47800" y="3663087"/>
              <a:ext cx="2283714" cy="1975713"/>
            </a:xfrm>
            <a:prstGeom prst="rect">
              <a:avLst/>
            </a:prstGeom>
            <a:noFill/>
          </p:spPr>
        </p:pic>
        <p:pic>
          <p:nvPicPr>
            <p:cNvPr id="8" name="Picture 3" descr="C:\Users\Dan\Dropbox\Office\CS 188\Ketrina Art\MDPs\Discounting.png"/>
            <p:cNvPicPr>
              <a:picLocks noChangeAspect="1" noChangeArrowheads="1"/>
            </p:cNvPicPr>
            <p:nvPr/>
          </p:nvPicPr>
          <p:blipFill>
            <a:blip r:embed="rId2" cstate="print"/>
            <a:srcRect l="73764" t="38272" r="1569" b="35802"/>
            <a:stretch>
              <a:fillRect/>
            </a:stretch>
          </p:blipFill>
          <p:spPr bwMode="auto">
            <a:xfrm>
              <a:off x="4802886" y="3888944"/>
              <a:ext cx="2283714" cy="16002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1447800" y="54102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Worth </a:t>
              </a:r>
              <a:r>
                <a:rPr lang="en-US" sz="2400" i="1" dirty="0">
                  <a:solidFill>
                    <a:srgbClr val="CC00CC"/>
                  </a:solidFill>
                  <a:latin typeface="Calibri" pitchFamily="34" charset="0"/>
                </a:rPr>
                <a:t>r</a:t>
              </a:r>
              <a:r>
                <a:rPr lang="en-US" sz="2400" dirty="0">
                  <a:latin typeface="Calibri" pitchFamily="34" charset="0"/>
                </a:rPr>
                <a:t> now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5410200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Worth </a:t>
              </a:r>
              <a:r>
                <a:rPr lang="en-US" sz="2400" dirty="0" err="1">
                  <a:solidFill>
                    <a:srgbClr val="CC00CC"/>
                  </a:solidFill>
                </a:rPr>
                <a:t>γ</a:t>
              </a:r>
              <a:r>
                <a:rPr lang="en-US" sz="2400" i="1" dirty="0" err="1">
                  <a:solidFill>
                    <a:srgbClr val="CC00CC"/>
                  </a:solidFill>
                  <a:latin typeface="Calibri" pitchFamily="34" charset="0"/>
                </a:rPr>
                <a:t>r</a:t>
              </a:r>
              <a:r>
                <a:rPr lang="en-US" sz="2400" i="1" dirty="0">
                  <a:solidFill>
                    <a:srgbClr val="CC00CC"/>
                  </a:solidFill>
                  <a:latin typeface="Calibri" pitchFamily="34" charset="0"/>
                </a:rPr>
                <a:t> </a:t>
              </a:r>
              <a:r>
                <a:rPr lang="en-US" sz="2400" dirty="0">
                  <a:latin typeface="Calibri" pitchFamily="34" charset="0"/>
                </a:rPr>
                <a:t>next step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72400" y="54102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Worth </a:t>
              </a:r>
              <a:r>
                <a:rPr lang="en-US" sz="2400" dirty="0">
                  <a:solidFill>
                    <a:srgbClr val="CC00CC"/>
                  </a:solidFill>
                </a:rPr>
                <a:t>γ</a:t>
              </a:r>
              <a:r>
                <a:rPr lang="en-US" sz="2400" baseline="30000" dirty="0">
                  <a:solidFill>
                    <a:srgbClr val="CC00CC"/>
                  </a:solidFill>
                </a:rPr>
                <a:t>2</a:t>
              </a:r>
              <a:r>
                <a:rPr lang="en-US" sz="2400" i="1" dirty="0">
                  <a:solidFill>
                    <a:srgbClr val="CC00CC"/>
                  </a:solidFill>
                  <a:latin typeface="Calibri" pitchFamily="34" charset="0"/>
                </a:rPr>
                <a:t>r </a:t>
              </a:r>
              <a:r>
                <a:rPr lang="en-US" sz="2400" dirty="0">
                  <a:latin typeface="Calibri" pitchFamily="34" charset="0"/>
                </a:rPr>
                <a:t>in two steps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3: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utility of a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8204200" cy="4729164"/>
          </a:xfrm>
        </p:spPr>
        <p:txBody>
          <a:bodyPr/>
          <a:lstStyle/>
          <a:p>
            <a:pPr marL="342882" lvl="1" indent="-342882">
              <a:buClr>
                <a:schemeClr val="accent2"/>
              </a:buClr>
            </a:pPr>
            <a:r>
              <a:rPr lang="en-US" sz="2400" dirty="0">
                <a:ea typeface="ＭＳ Ｐゴシック" pitchFamily="34" charset="-128"/>
              </a:rPr>
              <a:t>Executing a policy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 </a:t>
            </a:r>
            <a:r>
              <a:rPr lang="en-US" sz="2400" dirty="0">
                <a:ea typeface="ＭＳ Ｐゴシック" pitchFamily="34" charset="-128"/>
              </a:rPr>
              <a:t>from any state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 generates a sequence</a:t>
            </a:r>
          </a:p>
          <a:p>
            <a:pPr marL="400029" lvl="2" indent="0">
              <a:buNone/>
            </a:pP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cs typeface="+mn-cs"/>
                <a:sym typeface="Symbol" pitchFamily="18" charset="2"/>
              </a:rPr>
              <a:t>(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</a:rPr>
              <a:t>s</a:t>
            </a:r>
            <a:r>
              <a:rPr lang="en-US" baseline="-25000" dirty="0">
                <a:solidFill>
                  <a:srgbClr val="0000FF"/>
                </a:solidFill>
                <a:ea typeface="ＭＳ Ｐゴシック" pitchFamily="34" charset="-128"/>
              </a:rPr>
              <a:t>0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cs typeface="+mn-cs"/>
                <a:sym typeface="Symbol" pitchFamily="18" charset="2"/>
              </a:rPr>
              <a:t>)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cs typeface="+mn-cs"/>
                <a:sym typeface="Symbol" pitchFamily="18" charset="2"/>
              </a:rPr>
              <a:t>,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cs typeface="+mn-cs"/>
              </a:rPr>
              <a:t>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  <a:cs typeface="+mn-cs"/>
              </a:rPr>
              <a:t>1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cs typeface="+mn-cs"/>
              </a:rPr>
              <a:t>, 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(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</a:rPr>
              <a:t>s</a:t>
            </a:r>
            <a:r>
              <a:rPr lang="en-US" baseline="-25000" dirty="0">
                <a:solidFill>
                  <a:srgbClr val="0000FF"/>
                </a:solidFill>
                <a:ea typeface="ＭＳ Ｐゴシック" pitchFamily="34" charset="-128"/>
              </a:rPr>
              <a:t>1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,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, …</a:t>
            </a:r>
          </a:p>
          <a:p>
            <a:pPr marL="342882" lvl="1" indent="-342882"/>
            <a:r>
              <a:rPr lang="en-US" sz="2400" dirty="0">
                <a:ea typeface="ＭＳ Ｐゴシック" pitchFamily="34" charset="-128"/>
              </a:rPr>
              <a:t>This corresponds to a sequence of rewards</a:t>
            </a:r>
          </a:p>
          <a:p>
            <a:pPr marL="400029" lvl="2" indent="0">
              <a:buClr>
                <a:srgbClr val="333399"/>
              </a:buClr>
              <a:buNone/>
            </a:pP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R(s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cs typeface="+mn-cs"/>
                <a:sym typeface="Symbol" pitchFamily="18" charset="2"/>
              </a:rPr>
              <a:t>(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</a:rPr>
              <a:t>s</a:t>
            </a:r>
            <a:r>
              <a:rPr lang="en-US" baseline="-25000" dirty="0">
                <a:solidFill>
                  <a:srgbClr val="0000FF"/>
                </a:solidFill>
                <a:ea typeface="ＭＳ Ｐゴシック" pitchFamily="34" charset="-128"/>
              </a:rPr>
              <a:t>0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cs typeface="+mn-cs"/>
                <a:sym typeface="Symbol" pitchFamily="18" charset="2"/>
              </a:rPr>
              <a:t>)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cs typeface="+mn-cs"/>
                <a:sym typeface="Symbol" pitchFamily="18" charset="2"/>
              </a:rPr>
              <a:t>,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cs typeface="+mn-cs"/>
              </a:rPr>
              <a:t>, R(s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  <a:cs typeface="+mn-cs"/>
              </a:rPr>
              <a:t>1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cs typeface="+mn-cs"/>
              </a:rPr>
              <a:t>,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(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</a:rPr>
              <a:t>s</a:t>
            </a:r>
            <a:r>
              <a:rPr lang="en-US" baseline="-25000" dirty="0">
                <a:solidFill>
                  <a:srgbClr val="0000FF"/>
                </a:solidFill>
                <a:ea typeface="ＭＳ Ｐゴシック" pitchFamily="34" charset="-128"/>
              </a:rPr>
              <a:t>1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, 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), …</a:t>
            </a:r>
          </a:p>
          <a:p>
            <a:pPr marL="342882" lvl="1" indent="-342882"/>
            <a:r>
              <a:rPr lang="en-US" sz="2400" dirty="0">
                <a:ea typeface="ＭＳ Ｐゴシック" pitchFamily="34" charset="-128"/>
              </a:rPr>
              <a:t>This reward sequence happens with probability</a:t>
            </a:r>
          </a:p>
          <a:p>
            <a:pPr marL="400029" lvl="2" indent="0">
              <a:buClr>
                <a:srgbClr val="333399"/>
              </a:buClr>
              <a:buNone/>
            </a:pP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P(s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| 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(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</a:rPr>
              <a:t>s</a:t>
            </a:r>
            <a:r>
              <a:rPr lang="en-US" baseline="-25000" dirty="0">
                <a:solidFill>
                  <a:srgbClr val="0000FF"/>
                </a:solidFill>
                <a:ea typeface="ＭＳ Ｐゴシック" pitchFamily="34" charset="-128"/>
              </a:rPr>
              <a:t>0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x P(s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| s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(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</a:rPr>
              <a:t>s</a:t>
            </a:r>
            <a:r>
              <a:rPr lang="en-US" baseline="-25000" dirty="0">
                <a:solidFill>
                  <a:srgbClr val="0000FF"/>
                </a:solidFill>
                <a:ea typeface="ＭＳ Ｐゴシック" pitchFamily="34" charset="-128"/>
              </a:rPr>
              <a:t>1</a:t>
            </a:r>
            <a:r>
              <a:rPr lang="en-US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 x …</a:t>
            </a:r>
          </a:p>
          <a:p>
            <a:pPr marL="342882" lvl="1" indent="-342882"/>
            <a:r>
              <a:rPr lang="en-US" sz="2400" dirty="0">
                <a:ea typeface="ＭＳ Ｐゴシック" pitchFamily="34" charset="-128"/>
              </a:rPr>
              <a:t>The value (expected utility) of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 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in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 is written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U</a:t>
            </a:r>
            <a:r>
              <a:rPr lang="en-US" sz="24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(s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endParaRPr lang="en-US" sz="2400" dirty="0">
              <a:ea typeface="ＭＳ Ｐゴシック" pitchFamily="34" charset="-128"/>
            </a:endParaRPr>
          </a:p>
          <a:p>
            <a:pPr marL="742929" lvl="2" indent="-342900">
              <a:buClr>
                <a:srgbClr val="333399"/>
              </a:buClr>
            </a:pPr>
            <a:r>
              <a:rPr lang="en-US" dirty="0">
                <a:solidFill>
                  <a:srgbClr val="000090"/>
                </a:solidFill>
                <a:ea typeface="ＭＳ Ｐゴシック" pitchFamily="34" charset="-128"/>
              </a:rPr>
              <a:t>It’s the sum over all possible state sequences of                                   </a:t>
            </a:r>
            <a:r>
              <a:rPr lang="en-US" sz="2000" dirty="0">
                <a:solidFill>
                  <a:srgbClr val="000090"/>
                </a:solidFill>
                <a:ea typeface="ＭＳ Ｐゴシック" pitchFamily="34" charset="-128"/>
              </a:rPr>
              <a:t>(discounted sum of rewards) x (probability of state sequence)</a:t>
            </a:r>
          </a:p>
          <a:p>
            <a:pPr marL="400029" lvl="2" indent="0">
              <a:buClr>
                <a:srgbClr val="333399"/>
              </a:buClr>
              <a:buNone/>
            </a:pP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U</a:t>
            </a:r>
            <a:r>
              <a:rPr lang="en-US" sz="2000" baseline="30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(s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r>
              <a:rPr lang="en-US" sz="2000" dirty="0">
                <a:ea typeface="ＭＳ Ｐゴシック" pitchFamily="34" charset="-128"/>
              </a:rPr>
              <a:t> = </a:t>
            </a:r>
            <a:endParaRPr lang="en-US" sz="2000" dirty="0">
              <a:solidFill>
                <a:srgbClr val="000090"/>
              </a:solidFill>
              <a:ea typeface="ＭＳ Ｐゴシック" pitchFamily="34" charset="-128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991600" y="1600200"/>
            <a:ext cx="3048000" cy="2754586"/>
            <a:chOff x="2400" y="1401"/>
            <a:chExt cx="1392" cy="1258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23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a</a:t>
              </a:r>
              <a:r>
                <a:rPr lang="en-US" sz="240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0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2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r>
                <a:rPr lang="en-US" sz="24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r>
                <a:rPr lang="en-US" sz="24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, 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a</a:t>
              </a:r>
              <a:r>
                <a:rPr lang="en-US" sz="240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0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r>
                <a:rPr lang="en-US" sz="24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,</a:t>
              </a: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a</a:t>
              </a:r>
              <a:r>
                <a:rPr lang="en-US" sz="240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,</a:t>
              </a:r>
              <a:r>
                <a:rPr lang="en-US" sz="2400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r>
                <a:rPr lang="en-US" sz="24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</a:t>
              </a:r>
              <a:endParaRPr lang="en-US" sz="24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r>
                <a:rPr lang="en-US" sz="24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</a:t>
              </a:r>
              <a:endParaRPr lang="en-US" sz="24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418A841-98A2-8F4A-8E58-73DD216F4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156199"/>
            <a:ext cx="192505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295400"/>
            <a:ext cx="7086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</a:rPr>
              <a:t>The optimal policy: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800" kern="0" dirty="0">
                <a:solidFill>
                  <a:srgbClr val="CC00CC"/>
                </a:solidFill>
                <a:latin typeface="Calibri" pitchFamily="34" charset="0"/>
                <a:sym typeface="Symbol" pitchFamily="18" charset="2"/>
              </a:rPr>
              <a:t></a:t>
            </a:r>
            <a:r>
              <a:rPr lang="en-US" sz="2800" kern="0" baseline="30000" dirty="0">
                <a:solidFill>
                  <a:srgbClr val="CC00CC"/>
                </a:solidFill>
                <a:latin typeface="Calibri" pitchFamily="34" charset="0"/>
                <a:sym typeface="Symbol" pitchFamily="18" charset="2"/>
              </a:rPr>
              <a:t>*</a:t>
            </a:r>
            <a:r>
              <a:rPr lang="en-US" sz="2800" kern="0" dirty="0">
                <a:solidFill>
                  <a:srgbClr val="CC00CC"/>
                </a:solidFill>
                <a:latin typeface="Calibri" pitchFamily="34" charset="0"/>
              </a:rPr>
              <a:t>(s) </a:t>
            </a:r>
            <a:r>
              <a:rPr lang="en-US" sz="2800" kern="0" dirty="0">
                <a:latin typeface="Calibri" pitchFamily="34" charset="0"/>
              </a:rPr>
              <a:t>= optimal action from state </a:t>
            </a:r>
            <a:r>
              <a:rPr lang="en-US" sz="2800" kern="0" dirty="0">
                <a:solidFill>
                  <a:srgbClr val="CC00CC"/>
                </a:solidFill>
                <a:latin typeface="Calibri" pitchFamily="34" charset="0"/>
              </a:rPr>
              <a:t>s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800" kern="0" dirty="0">
                <a:latin typeface="Calibri" pitchFamily="34" charset="0"/>
              </a:rPr>
              <a:t>Gives highest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r>
              <a:rPr lang="en-US" sz="3200" baseline="300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(s) </a:t>
            </a:r>
            <a:r>
              <a:rPr lang="en-US" sz="2800" kern="0" dirty="0">
                <a:latin typeface="Calibri" pitchFamily="34" charset="0"/>
              </a:rPr>
              <a:t>for any </a:t>
            </a:r>
            <a:r>
              <a:rPr lang="en-US" sz="2800" kern="0" dirty="0">
                <a:solidFill>
                  <a:srgbClr val="CC00CC"/>
                </a:solidFill>
                <a:latin typeface="Calibri" pitchFamily="34" charset="0"/>
                <a:sym typeface="Symbol" pitchFamily="18" charset="2"/>
              </a:rPr>
              <a:t></a:t>
            </a:r>
            <a:endParaRPr lang="en-US" sz="2800" kern="0" dirty="0"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800" kern="0" dirty="0">
                <a:solidFill>
                  <a:srgbClr val="CC00CC"/>
                </a:solidFill>
                <a:latin typeface="Calibri" pitchFamily="34" charset="0"/>
                <a:sym typeface="Symbol" pitchFamily="18" charset="2"/>
              </a:rPr>
              <a:t>U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</a:rPr>
              <a:t>(s)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= </a:t>
            </a:r>
            <a:r>
              <a:rPr lang="en-US" sz="2800" noProof="0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r>
              <a:rPr lang="en-US" sz="3200" baseline="30000" dirty="0">
                <a:solidFill>
                  <a:srgbClr val="CC00CC"/>
                </a:solidFill>
                <a:latin typeface="Calibri"/>
                <a:cs typeface="Calibri"/>
                <a:sym typeface="Symbol" pitchFamily="18" charset="2"/>
              </a:rPr>
              <a:t>*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(s)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= expected utility starting in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</a:rPr>
              <a:t>)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= expected utility </a:t>
            </a:r>
            <a:r>
              <a:rPr lang="en-US" sz="2800" kern="0" dirty="0">
                <a:latin typeface="Calibri" pitchFamily="34" charset="0"/>
              </a:rPr>
              <a:t>of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taking action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</a:rPr>
              <a:t>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</a:t>
            </a:r>
            <a:r>
              <a:rPr lang="en-US" sz="2800" kern="0" dirty="0">
                <a:latin typeface="Calibri" pitchFamily="34" charset="0"/>
              </a:rPr>
              <a:t>in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state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Calibri" pitchFamily="34" charset="0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 and (thereafter) acting optimally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800" kern="0" dirty="0">
                <a:solidFill>
                  <a:srgbClr val="CC00CC"/>
                </a:solidFill>
                <a:latin typeface="Calibri" pitchFamily="34" charset="0"/>
                <a:sym typeface="Symbol" pitchFamily="18" charset="2"/>
              </a:rPr>
              <a:t>U</a:t>
            </a:r>
            <a:r>
              <a:rPr lang="en-US" sz="2800" kern="0" baseline="30000" dirty="0">
                <a:solidFill>
                  <a:srgbClr val="CC00CC"/>
                </a:solidFill>
                <a:latin typeface="Calibri" pitchFamily="34" charset="0"/>
                <a:sym typeface="Symbol" pitchFamily="18" charset="2"/>
              </a:rPr>
              <a:t>*</a:t>
            </a:r>
            <a:r>
              <a:rPr lang="en-US" sz="2800" kern="0" dirty="0">
                <a:solidFill>
                  <a:srgbClr val="CC00CC"/>
                </a:solidFill>
                <a:latin typeface="Calibri" pitchFamily="34" charset="0"/>
              </a:rPr>
              <a:t>(s) =</a:t>
            </a:r>
            <a:r>
              <a:rPr lang="en-US" sz="2800" kern="0" dirty="0">
                <a:latin typeface="Calibri" pitchFamily="34" charset="0"/>
              </a:rPr>
              <a:t> </a:t>
            </a:r>
            <a:r>
              <a:rPr lang="en-US" sz="2800" dirty="0" err="1">
                <a:solidFill>
                  <a:srgbClr val="CC00CC"/>
                </a:solidFill>
                <a:latin typeface="Calibri"/>
                <a:cs typeface="Calibri"/>
              </a:rPr>
              <a:t>max</a:t>
            </a:r>
            <a:r>
              <a:rPr lang="en-US" sz="2800" baseline="-25000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800" kern="0" dirty="0" err="1">
                <a:solidFill>
                  <a:srgbClr val="CC00CC"/>
                </a:solidFill>
                <a:latin typeface="Calibri" pitchFamily="34" charset="0"/>
              </a:rPr>
              <a:t>Q</a:t>
            </a:r>
            <a:r>
              <a:rPr lang="en-US" sz="2800" kern="0" baseline="30000" dirty="0">
                <a:solidFill>
                  <a:srgbClr val="CC00CC"/>
                </a:solidFill>
                <a:latin typeface="Calibri" pitchFamily="34" charset="0"/>
                <a:sym typeface="Symbol" pitchFamily="18" charset="2"/>
              </a:rPr>
              <a:t>*</a:t>
            </a:r>
            <a:r>
              <a:rPr lang="en-US" sz="2800" kern="0" dirty="0">
                <a:solidFill>
                  <a:srgbClr val="CC00CC"/>
                </a:solidFill>
                <a:latin typeface="Calibri" pitchFamily="34" charset="0"/>
              </a:rPr>
              <a:t>(</a:t>
            </a:r>
            <a:r>
              <a:rPr lang="en-US" sz="2800" kern="0" dirty="0" err="1">
                <a:solidFill>
                  <a:srgbClr val="CC00CC"/>
                </a:solidFill>
                <a:latin typeface="Calibri" pitchFamily="34" charset="0"/>
              </a:rPr>
              <a:t>s,a</a:t>
            </a:r>
            <a:r>
              <a:rPr lang="en-US" sz="2800" kern="0" dirty="0">
                <a:solidFill>
                  <a:srgbClr val="CC00CC"/>
                </a:solidFill>
                <a:latin typeface="Calibri" pitchFamily="34" charset="0"/>
              </a:rPr>
              <a:t>)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26425" y="2076450"/>
            <a:ext cx="3736975" cy="3071813"/>
            <a:chOff x="7388225" y="2076450"/>
            <a:chExt cx="4008549" cy="3071813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8732838" y="2209800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8615363" y="4468813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7504113" y="2498725"/>
              <a:ext cx="1403350" cy="806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H="1">
              <a:off x="8382000" y="2498725"/>
              <a:ext cx="525463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8907463" y="2498725"/>
              <a:ext cx="525462" cy="690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8264525" y="3305175"/>
              <a:ext cx="292100" cy="2873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7696200" y="3592513"/>
              <a:ext cx="690563" cy="465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8386763" y="3592513"/>
              <a:ext cx="757237" cy="388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>
              <a:off x="7945438" y="3592513"/>
              <a:ext cx="441325" cy="8636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8386763" y="3592513"/>
              <a:ext cx="423862" cy="8636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8674100" y="2740025"/>
              <a:ext cx="292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9083675" y="2209800"/>
              <a:ext cx="292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8991600" y="4456113"/>
              <a:ext cx="3810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8556625" y="3305175"/>
              <a:ext cx="584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7388225" y="4745038"/>
              <a:ext cx="1401763" cy="403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 flipH="1">
              <a:off x="8264525" y="4745038"/>
              <a:ext cx="525463" cy="403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8789988" y="4745038"/>
              <a:ext cx="52705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9723438" y="4016375"/>
              <a:ext cx="1673336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  <a:latin typeface="Calibri"/>
                  <a:cs typeface="Calibri"/>
                </a:rPr>
                <a:t>(</a:t>
              </a:r>
              <a:r>
                <a:rPr lang="en-US" sz="2000" dirty="0" err="1">
                  <a:solidFill>
                    <a:srgbClr val="C00000"/>
                  </a:solidFill>
                  <a:latin typeface="Calibri"/>
                  <a:cs typeface="Calibri"/>
                </a:rPr>
                <a:t>s,a,s</a:t>
              </a:r>
              <a:r>
                <a:rPr lang="en-US" sz="2000" dirty="0">
                  <a:solidFill>
                    <a:srgbClr val="C00000"/>
                  </a:solidFill>
                  <a:latin typeface="Calibri"/>
                  <a:cs typeface="Calibri"/>
                </a:rPr>
                <a:t>’) is a </a:t>
              </a:r>
              <a:br>
                <a:rPr lang="en-US" sz="2000" dirty="0">
                  <a:solidFill>
                    <a:srgbClr val="C00000"/>
                  </a:solidFill>
                  <a:latin typeface="Calibri"/>
                  <a:cs typeface="Calibri"/>
                </a:rPr>
              </a:br>
              <a:r>
                <a:rPr lang="en-US" sz="2000" i="1" dirty="0">
                  <a:solidFill>
                    <a:srgbClr val="C00000"/>
                  </a:solidFill>
                  <a:latin typeface="Calibri"/>
                  <a:cs typeface="Calibri"/>
                </a:rPr>
                <a:t>transition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7924800" y="4008438"/>
              <a:ext cx="8191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s,a,s’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9723438" y="2076450"/>
              <a:ext cx="1052512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0000FF"/>
                  </a:solidFill>
                  <a:latin typeface="Calibri"/>
                  <a:cs typeface="Calibri"/>
                </a:rPr>
                <a:t>s is a </a:t>
              </a:r>
              <a:r>
                <a:rPr lang="en-US" sz="2000" i="1">
                  <a:solidFill>
                    <a:srgbClr val="0000FF"/>
                  </a:solidFill>
                  <a:latin typeface="Calibri"/>
                  <a:cs typeface="Calibri"/>
                </a:rPr>
                <a:t>state</a:t>
              </a: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9723438" y="3048000"/>
              <a:ext cx="1295400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008000"/>
                  </a:solidFill>
                  <a:latin typeface="Calibri"/>
                  <a:cs typeface="Calibri"/>
                </a:rPr>
                <a:t>(s, a) is a </a:t>
              </a:r>
              <a:r>
                <a:rPr lang="en-US" sz="2000" i="1" dirty="0">
                  <a:solidFill>
                    <a:srgbClr val="008000"/>
                  </a:solidFill>
                  <a:latin typeface="Calibri"/>
                  <a:cs typeface="Calibri"/>
                </a:rPr>
                <a:t>q-state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 </a:t>
            </a:r>
            <a:r>
              <a:rPr lang="en-US" sz="2400" dirty="0"/>
              <a:t>(Shapley, 1953)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value/utility of a state is</a:t>
            </a:r>
          </a:p>
          <a:p>
            <a:pPr lvl="1"/>
            <a:r>
              <a:rPr lang="en-US" sz="2400" dirty="0"/>
              <a:t>The expected reward for the next transition plus the discounted value/utility of the next state, assuming the agent chooses the optimal action</a:t>
            </a:r>
          </a:p>
          <a:p>
            <a:pPr lvl="1"/>
            <a:endParaRPr lang="en-US" sz="2400" dirty="0"/>
          </a:p>
          <a:p>
            <a:r>
              <a:rPr lang="en-US" sz="2800" dirty="0"/>
              <a:t>Hence we have a recursive definition of value (Bellman equation):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2064A-4E2C-C042-8260-AA5831D29043}"/>
                  </a:ext>
                </a:extLst>
              </p:cNvPr>
              <p:cNvSpPr txBox="1"/>
              <p:nvPr/>
            </p:nvSpPr>
            <p:spPr>
              <a:xfrm>
                <a:off x="1365441" y="3918300"/>
                <a:ext cx="4285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/>
                    <a:cs typeface="Calibri"/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𝛾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D2064A-4E2C-C042-8260-AA5831D29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441" y="3918300"/>
                <a:ext cx="4285147" cy="369332"/>
              </a:xfrm>
              <a:prstGeom prst="rect">
                <a:avLst/>
              </a:prstGeom>
              <a:blipFill>
                <a:blip r:embed="rId5"/>
                <a:stretch>
                  <a:fillRect t="-121667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9DE0E-725E-433D-8ED5-781781CB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52"/>
            <a:ext cx="12192000" cy="67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18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D6A13-E557-4787-BF06-CAD23232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5" y="0"/>
            <a:ext cx="1203551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DFEF1-8756-4590-A37D-135A7506F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98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9A0C-D3A8-4DCD-B538-22616661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5C2E38-AD37-4AC4-96F8-283F5CC251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0"/>
                <a:ext cx="11709400" cy="5613399"/>
              </a:xfrm>
            </p:spPr>
            <p:txBody>
              <a:bodyPr/>
              <a:lstStyle/>
              <a:p>
                <a:r>
                  <a:rPr lang="en-US" sz="2800" dirty="0"/>
                  <a:t>Start with (say) </a:t>
                </a:r>
                <a:r>
                  <a:rPr lang="en-US" sz="2800" dirty="0">
                    <a:solidFill>
                      <a:srgbClr val="CC00CC"/>
                    </a:solidFill>
                  </a:rPr>
                  <a:t>U</a:t>
                </a:r>
                <a:r>
                  <a:rPr lang="en-US" sz="2800" baseline="-25000" dirty="0">
                    <a:solidFill>
                      <a:srgbClr val="CC00CC"/>
                    </a:solidFill>
                  </a:rPr>
                  <a:t>0</a:t>
                </a:r>
                <a:r>
                  <a:rPr lang="en-US" sz="2800" dirty="0">
                    <a:solidFill>
                      <a:srgbClr val="CC00CC"/>
                    </a:solidFill>
                  </a:rPr>
                  <a:t>(s)=0 </a:t>
                </a:r>
                <a:r>
                  <a:rPr lang="en-US" sz="2800" dirty="0"/>
                  <a:t>and some termination threshold </a:t>
                </a:r>
                <a:r>
                  <a:rPr lang="el-GR" sz="2800" dirty="0">
                    <a:solidFill>
                      <a:srgbClr val="CC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endParaRPr lang="en-US" sz="2800" dirty="0">
                  <a:solidFill>
                    <a:srgbClr val="CC00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until convergence </a:t>
                </a:r>
                <a:r>
                  <a:rPr lang="en-US" sz="2800" dirty="0"/>
                  <a:t> (until all updates are smaller than </a:t>
                </a:r>
                <a:r>
                  <a:rPr lang="el-GR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2800" dirty="0"/>
                  <a:t>Do a Bellman update from one state</a:t>
                </a:r>
              </a:p>
              <a:p>
                <a:pPr marL="857205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en-US" sz="18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8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CC00CC"/>
                    </a:solidFill>
                    <a:latin typeface="Calibri"/>
                    <a:cs typeface="Calibri"/>
                  </a:rPr>
                  <a:t>(s) =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cs typeface="Calibri"/>
                      </a:rPr>
                      <m:t>𝑅</m:t>
                    </m:r>
                    <m:d>
                      <m:dPr>
                        <m:ctrlPr>
                          <a:rPr lang="en-US" sz="18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  <m:r>
                      <a:rPr lang="en-US" sz="1800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r>
                      <a:rPr lang="en-US" sz="1800" i="1">
                        <a:solidFill>
                          <a:srgbClr val="CC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𝛾</m:t>
                    </m:r>
                    <m:func>
                      <m:funcPr>
                        <m:ctrlPr>
                          <a:rPr lang="en-US" sz="18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max</m:t>
                            </m:r>
                          </m:e>
                          <m:lim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𝑃</m:t>
                            </m:r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|</m:t>
                            </m:r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𝑎</m:t>
                            </m:r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CC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solidFill>
                                  <a:srgbClr val="CC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US" sz="1800" dirty="0"/>
              </a:p>
              <a:p>
                <a:pPr marL="57145" indent="0">
                  <a:buNone/>
                </a:pPr>
                <a:r>
                  <a:rPr lang="en-US" sz="2800" dirty="0"/>
                  <a:t>Theorem: Value iteration will converge to unique optimal values</a:t>
                </a:r>
              </a:p>
              <a:p>
                <a:pPr marL="57145" indent="0">
                  <a:buNone/>
                </a:pPr>
                <a:r>
                  <a:rPr lang="en-US" sz="2800" dirty="0"/>
                  <a:t>Runtime per iteration?</a:t>
                </a:r>
              </a:p>
              <a:p>
                <a:pPr marL="457176" lvl="1" indent="0">
                  <a:buNone/>
                </a:pPr>
                <a:r>
                  <a:rPr lang="en-US" sz="2400" dirty="0"/>
                  <a:t>O(s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a)</a:t>
                </a:r>
              </a:p>
              <a:p>
                <a:pPr marL="57145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5C2E38-AD37-4AC4-96F8-283F5CC25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0"/>
                <a:ext cx="11709400" cy="5613399"/>
              </a:xfrm>
              <a:blipFill>
                <a:blip r:embed="rId2"/>
                <a:stretch>
                  <a:fillRect l="-937" t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35AB3FD-8476-49AC-8119-CEEEAAD1A5C7}"/>
              </a:ext>
            </a:extLst>
          </p:cNvPr>
          <p:cNvGrpSpPr/>
          <p:nvPr/>
        </p:nvGrpSpPr>
        <p:grpSpPr>
          <a:xfrm>
            <a:off x="9525000" y="1544191"/>
            <a:ext cx="1798137" cy="2616200"/>
            <a:chOff x="7504113" y="2209800"/>
            <a:chExt cx="1928812" cy="2616200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C625EFB1-F299-4B5D-ACFD-05D0CA2B6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2838" y="2209800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8473DACD-E720-406F-82FC-C2DC63567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5363" y="4468813"/>
              <a:ext cx="350837" cy="276225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B0F86260-DD34-4B59-84DF-CA27B3EFA7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04113" y="2498725"/>
              <a:ext cx="1403350" cy="806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6556282D-0673-46A6-B1FE-57A59AE48D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82000" y="2498725"/>
              <a:ext cx="525463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D1724350-57E5-4414-9FD8-5336F8A82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7463" y="2498725"/>
              <a:ext cx="525462" cy="690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27434344-0570-4FC2-AF46-D690FBB43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525" y="3305175"/>
              <a:ext cx="292100" cy="2873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E4EE8C5C-CF1E-46DA-B300-497EB6A8F3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96200" y="3592513"/>
              <a:ext cx="690563" cy="465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Line 14">
              <a:extLst>
                <a:ext uri="{FF2B5EF4-FFF2-40B4-BE49-F238E27FC236}">
                  <a16:creationId xmlns:a16="http://schemas.microsoft.com/office/drawing/2014/main" id="{60140361-01F0-43E3-AFE1-4BC96BEAF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6763" y="3592513"/>
              <a:ext cx="757237" cy="388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CF98935D-9836-4479-A6F6-C7BB2CFC29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45438" y="3592513"/>
              <a:ext cx="441325" cy="8636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7E25225A-5176-41A5-BC41-E4BC0A0D4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6763" y="3592513"/>
              <a:ext cx="423862" cy="86360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C0DF683D-6CB6-4BC9-9350-4FBAACEF1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74100" y="2740025"/>
              <a:ext cx="292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24DFFED2-98A4-4A8A-B19D-9C64F17F5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3675" y="2209800"/>
              <a:ext cx="2921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16B3CDD8-0764-4D2C-95A2-98C45F9A97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1600" y="4456113"/>
              <a:ext cx="3810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23A80DFE-6173-4314-A708-7CC2766AC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6625" y="3305175"/>
              <a:ext cx="584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23" name="Text Box 28">
              <a:extLst>
                <a:ext uri="{FF2B5EF4-FFF2-40B4-BE49-F238E27FC236}">
                  <a16:creationId xmlns:a16="http://schemas.microsoft.com/office/drawing/2014/main" id="{EF1B5D39-B1E4-4E5F-A023-055C19248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4008438"/>
              <a:ext cx="8191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s,a,s’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6953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4055-76D9-45C6-AF98-263F0112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CE642-DEAE-4AFD-B29F-602E9AB5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20913"/>
            <a:ext cx="9163050" cy="551497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C5DE6B-1510-4205-8F06-13100C16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0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Recap: Decision Networks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839200" y="3692525"/>
            <a:ext cx="1222375" cy="2327275"/>
            <a:chOff x="7543800" y="3886200"/>
            <a:chExt cx="1222375" cy="2327275"/>
          </a:xfrm>
        </p:grpSpPr>
        <p:cxnSp>
          <p:nvCxnSpPr>
            <p:cNvPr id="17411" name="AutoShape 4"/>
            <p:cNvCxnSpPr>
              <a:cxnSpLocks noChangeShapeType="1"/>
              <a:stCxn id="17412" idx="4"/>
              <a:endCxn id="17413" idx="0"/>
            </p:cNvCxnSpPr>
            <p:nvPr/>
          </p:nvCxnSpPr>
          <p:spPr bwMode="auto">
            <a:xfrm>
              <a:off x="8154988" y="4475163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7412" name="Oval 5"/>
            <p:cNvSpPr>
              <a:spLocks noChangeArrowheads="1"/>
            </p:cNvSpPr>
            <p:nvPr/>
          </p:nvSpPr>
          <p:spPr bwMode="auto">
            <a:xfrm>
              <a:off x="7543800" y="3886200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17413" name="Oval 6"/>
            <p:cNvSpPr>
              <a:spLocks noChangeArrowheads="1"/>
            </p:cNvSpPr>
            <p:nvPr/>
          </p:nvSpPr>
          <p:spPr bwMode="auto">
            <a:xfrm>
              <a:off x="7543800" y="5638800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</p:txBody>
        </p:sp>
      </p:grp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8915400" y="22098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11125200" y="29718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10072688" y="24765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10075863" y="32385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3238" y="25146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57200" y="32766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762001" y="1600200"/>
            <a:ext cx="8078779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Decision network = Bayes net + Actions + Utilities</a:t>
            </a: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FF0000"/>
                </a:solidFill>
                <a:latin typeface="Calibri"/>
                <a:cs typeface="Calibri"/>
              </a:rPr>
              <a:t>Action nodes </a:t>
            </a:r>
            <a:r>
              <a:rPr lang="en-US" sz="2000" dirty="0">
                <a:latin typeface="Calibri"/>
                <a:cs typeface="Calibri"/>
              </a:rPr>
              <a:t>(rectangles, cannot have parents, will have value fixed by algorithm)</a:t>
            </a: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FF0000"/>
                </a:solidFill>
                <a:latin typeface="Calibri"/>
                <a:cs typeface="Calibri"/>
              </a:rPr>
              <a:t>Utility nodes </a:t>
            </a:r>
            <a:r>
              <a:rPr lang="en-US" sz="2000" dirty="0">
                <a:latin typeface="Calibri"/>
                <a:cs typeface="Calibri"/>
              </a:rPr>
              <a:t>(diamond, depends on action and chance nodes)</a:t>
            </a:r>
            <a:br>
              <a:rPr lang="en-US" sz="2000" dirty="0"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Decision network represents a decision problem, containing all the information needed to for the agent to decide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914353" lvl="2" indent="0">
              <a:lnSpc>
                <a:spcPct val="80000"/>
              </a:lnSpc>
              <a:buNone/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4E9608F-A777-6649-B73F-297919DA4735}"/>
              </a:ext>
            </a:extLst>
          </p:cNvPr>
          <p:cNvSpPr/>
          <p:nvPr/>
        </p:nvSpPr>
        <p:spPr>
          <a:xfrm>
            <a:off x="4790504" y="4877934"/>
            <a:ext cx="2895600" cy="685800"/>
          </a:xfrm>
          <a:prstGeom prst="wedgeRoundRectCallout">
            <a:avLst>
              <a:gd name="adj1" fmla="val 41868"/>
              <a:gd name="adj2" fmla="val -117735"/>
              <a:gd name="adj3" fmla="val 16667"/>
            </a:avLst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types of decisions?</a:t>
            </a:r>
          </a:p>
        </p:txBody>
      </p:sp>
    </p:spTree>
    <p:extLst>
      <p:ext uri="{BB962C8B-B14F-4D97-AF65-F5344CB8AC3E}">
        <p14:creationId xmlns:p14="http://schemas.microsoft.com/office/powerpoint/2010/main" val="255994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E149-5809-4467-BB70-93244175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E5984D-A8DE-464E-87EF-7EDC91DC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9544050" cy="5334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A4AE3F-E627-4913-A76E-C7A23C220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02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07D6-AB89-45A5-AB1F-7B1C5A8E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09A46-74C0-4D76-89D9-D734C7CD4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ADC54-210C-490C-829B-001B0379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5" y="0"/>
            <a:ext cx="1196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55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32C7-4641-46C8-A2BB-FCA7E348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052E-6F6F-4640-8E3E-6C924581F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E7048-F456-4524-BF22-F4193A85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5" y="0"/>
            <a:ext cx="1196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13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EAE6-0043-4AA2-9DFF-2A388DE0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A423-E4F4-4F18-9AB4-1FBD00D9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DC526-B92C-4C33-AB40-510319F8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" y="0"/>
            <a:ext cx="12120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0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2E9-60A1-4F06-A7E2-5A289E04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7CB7A-F2FA-4E5D-8D39-946B13DEE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59C65-65E4-43C9-B4EC-8D7D92D4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2" y="0"/>
            <a:ext cx="11839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053C-CDDC-420E-A8E6-78EB6869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E33F5-92D5-4687-BDBD-315B300D7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B6FE1-19FE-40BB-9052-0C2705D15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6" y="0"/>
            <a:ext cx="11940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88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74A1-7231-4CC6-A952-05832143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F2221-1064-4076-AE75-F4D6EE5FF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49009-3D10-452B-8382-0187C45AA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2" y="0"/>
            <a:ext cx="1141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21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F72A-1BD4-4B02-B2C0-B8B2D842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23D07-05E1-4D16-B558-2C670B80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57AAD-7848-423A-A04D-DC420A40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7" y="0"/>
            <a:ext cx="11970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94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91FB4-AF35-4D1A-9861-99AA2716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1F668-3A97-40EE-9F28-FE3AF026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A9015-5325-48A6-B92C-FC83985D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31" y="0"/>
            <a:ext cx="11435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32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E758-9479-4596-898B-390C3886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83A34-ADE0-4FAE-9E92-22E9ECC0F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6D858-F78D-4AF1-9F8F-30917DFDF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7" y="0"/>
            <a:ext cx="11938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3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Recap: Decision Networks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839200" y="3692525"/>
            <a:ext cx="1222375" cy="2327275"/>
            <a:chOff x="7543800" y="3886200"/>
            <a:chExt cx="1222375" cy="2327275"/>
          </a:xfrm>
        </p:grpSpPr>
        <p:cxnSp>
          <p:nvCxnSpPr>
            <p:cNvPr id="17411" name="AutoShape 4"/>
            <p:cNvCxnSpPr>
              <a:cxnSpLocks noChangeShapeType="1"/>
              <a:stCxn id="17412" idx="4"/>
              <a:endCxn id="17413" idx="0"/>
            </p:cNvCxnSpPr>
            <p:nvPr/>
          </p:nvCxnSpPr>
          <p:spPr bwMode="auto">
            <a:xfrm>
              <a:off x="8154988" y="4475163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7412" name="Oval 5"/>
            <p:cNvSpPr>
              <a:spLocks noChangeArrowheads="1"/>
            </p:cNvSpPr>
            <p:nvPr/>
          </p:nvSpPr>
          <p:spPr bwMode="auto">
            <a:xfrm>
              <a:off x="7543800" y="3886200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17413" name="Oval 6"/>
            <p:cNvSpPr>
              <a:spLocks noChangeArrowheads="1"/>
            </p:cNvSpPr>
            <p:nvPr/>
          </p:nvSpPr>
          <p:spPr bwMode="auto">
            <a:xfrm>
              <a:off x="7543800" y="5638800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</p:txBody>
        </p:sp>
      </p:grp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8915400" y="22098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11125200" y="29718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10072688" y="24765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10075863" y="32385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3238" y="25146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57200" y="32766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762001" y="1600200"/>
            <a:ext cx="8078779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Decision network = Bayes net + Actions + Utilities</a:t>
            </a: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FF0000"/>
                </a:solidFill>
                <a:latin typeface="Calibri"/>
                <a:cs typeface="Calibri"/>
              </a:rPr>
              <a:t>Action nodes </a:t>
            </a:r>
            <a:r>
              <a:rPr lang="en-US" sz="2000" dirty="0">
                <a:latin typeface="Calibri"/>
                <a:cs typeface="Calibri"/>
              </a:rPr>
              <a:t>(rectangles, cannot have parents, will have value fixed by algorithm)</a:t>
            </a: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FF0000"/>
                </a:solidFill>
                <a:latin typeface="Calibri"/>
                <a:cs typeface="Calibri"/>
              </a:rPr>
              <a:t>Utility nodes </a:t>
            </a:r>
            <a:r>
              <a:rPr lang="en-US" sz="2000" dirty="0">
                <a:latin typeface="Calibri"/>
                <a:cs typeface="Calibri"/>
              </a:rPr>
              <a:t>(diamond, depends on action and chance nodes)</a:t>
            </a:r>
            <a:br>
              <a:rPr lang="en-US" sz="2000" dirty="0">
                <a:latin typeface="Calibri"/>
                <a:cs typeface="Calibri"/>
              </a:rPr>
            </a:b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Decision network represents a decision problem, containing all the information needed to for the agent to decide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What action to take given evidence </a:t>
            </a:r>
            <a:r>
              <a:rPr lang="en-US" sz="2000" b="1" i="1" dirty="0">
                <a:solidFill>
                  <a:srgbClr val="C505BF"/>
                </a:solidFill>
                <a:latin typeface="Calibri"/>
                <a:cs typeface="Calibri"/>
              </a:rPr>
              <a:t>e</a:t>
            </a:r>
            <a:endParaRPr lang="en-US" sz="2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Decision algorithm</a:t>
            </a:r>
          </a:p>
          <a:p>
            <a:pPr lvl="3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Fix evidence </a:t>
            </a:r>
            <a:r>
              <a:rPr lang="en-US" sz="1600" b="1" i="1" dirty="0">
                <a:solidFill>
                  <a:srgbClr val="C505BF"/>
                </a:solidFill>
                <a:latin typeface="Calibri"/>
                <a:cs typeface="Calibri"/>
              </a:rPr>
              <a:t>e</a:t>
            </a:r>
          </a:p>
          <a:p>
            <a:pPr lvl="3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For each possible action </a:t>
            </a:r>
            <a:r>
              <a:rPr lang="en-US" sz="1600" i="1" dirty="0">
                <a:solidFill>
                  <a:srgbClr val="C505BF"/>
                </a:solidFill>
                <a:latin typeface="Calibri"/>
                <a:cs typeface="Calibri"/>
              </a:rPr>
              <a:t>a</a:t>
            </a:r>
          </a:p>
          <a:p>
            <a:pPr lvl="4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Fix action node to </a:t>
            </a:r>
            <a:r>
              <a:rPr lang="en-US" sz="1600" i="1" dirty="0">
                <a:solidFill>
                  <a:srgbClr val="C505BF"/>
                </a:solidFill>
                <a:latin typeface="Calibri"/>
                <a:cs typeface="Calibri"/>
              </a:rPr>
              <a:t>a</a:t>
            </a:r>
          </a:p>
          <a:p>
            <a:pPr lvl="4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Compute posterior </a:t>
            </a:r>
            <a:r>
              <a:rPr lang="en-US" sz="1600" i="1" dirty="0">
                <a:solidFill>
                  <a:srgbClr val="C505BF"/>
                </a:solidFill>
                <a:latin typeface="Calibri"/>
                <a:cs typeface="Calibri"/>
              </a:rPr>
              <a:t>P</a:t>
            </a:r>
            <a:r>
              <a:rPr lang="en-US" sz="1600" dirty="0">
                <a:solidFill>
                  <a:srgbClr val="C505BF"/>
                </a:solidFill>
                <a:latin typeface="Calibri"/>
                <a:cs typeface="Calibri"/>
              </a:rPr>
              <a:t>(</a:t>
            </a:r>
            <a:r>
              <a:rPr lang="en-US" sz="1600" b="1" i="1" dirty="0" err="1">
                <a:solidFill>
                  <a:srgbClr val="C505BF"/>
                </a:solidFill>
                <a:latin typeface="Calibri"/>
                <a:cs typeface="Calibri"/>
              </a:rPr>
              <a:t>W</a:t>
            </a:r>
            <a:r>
              <a:rPr lang="en-US" sz="1600" dirty="0" err="1">
                <a:solidFill>
                  <a:srgbClr val="C505BF"/>
                </a:solidFill>
                <a:latin typeface="Calibri"/>
                <a:cs typeface="Calibri"/>
              </a:rPr>
              <a:t>|</a:t>
            </a:r>
            <a:r>
              <a:rPr lang="en-US" sz="1600" b="1" i="1" dirty="0" err="1">
                <a:solidFill>
                  <a:srgbClr val="C505BF"/>
                </a:solidFill>
                <a:latin typeface="Calibri"/>
                <a:cs typeface="Calibri"/>
              </a:rPr>
              <a:t>e</a:t>
            </a:r>
            <a:r>
              <a:rPr lang="en-US" sz="1600" i="1" dirty="0" err="1">
                <a:solidFill>
                  <a:srgbClr val="C505BF"/>
                </a:solidFill>
                <a:latin typeface="Calibri"/>
                <a:cs typeface="Calibri"/>
              </a:rPr>
              <a:t>,a</a:t>
            </a:r>
            <a:r>
              <a:rPr lang="en-US" sz="1600" dirty="0">
                <a:solidFill>
                  <a:srgbClr val="C505BF"/>
                </a:solidFill>
                <a:latin typeface="Calibri"/>
                <a:cs typeface="Calibri"/>
              </a:rPr>
              <a:t>)</a:t>
            </a:r>
            <a:r>
              <a:rPr lang="en-US" sz="1600" dirty="0">
                <a:latin typeface="Calibri"/>
                <a:cs typeface="Calibri"/>
              </a:rPr>
              <a:t> for parents </a:t>
            </a:r>
            <a:r>
              <a:rPr lang="en-US" sz="1600" b="1" i="1" dirty="0">
                <a:solidFill>
                  <a:srgbClr val="C505BF"/>
                </a:solidFill>
                <a:latin typeface="Calibri"/>
                <a:cs typeface="Calibri"/>
              </a:rPr>
              <a:t>W</a:t>
            </a:r>
            <a:r>
              <a:rPr lang="en-US" sz="1600" dirty="0">
                <a:latin typeface="Calibri"/>
                <a:cs typeface="Calibri"/>
              </a:rPr>
              <a:t> of </a:t>
            </a:r>
            <a:r>
              <a:rPr lang="en-US" sz="1600" i="1" dirty="0">
                <a:solidFill>
                  <a:srgbClr val="C505BF"/>
                </a:solidFill>
                <a:latin typeface="Calibri"/>
                <a:cs typeface="Calibri"/>
              </a:rPr>
              <a:t>U</a:t>
            </a:r>
          </a:p>
          <a:p>
            <a:pPr lvl="4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Compute expected utility </a:t>
            </a:r>
            <a:r>
              <a:rPr lang="en-US" sz="16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1600" b="1" i="1" baseline="-25000" dirty="0">
                <a:solidFill>
                  <a:srgbClr val="CC00CC"/>
                </a:solidFill>
                <a:sym typeface="Symbol"/>
              </a:rPr>
              <a:t>w</a:t>
            </a:r>
            <a:r>
              <a:rPr lang="en-US" sz="16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16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1600" b="1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sz="1600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sz="1600" b="1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16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1600" i="1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16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1600" i="1" dirty="0">
                <a:solidFill>
                  <a:srgbClr val="CC00CC"/>
                </a:solidFill>
                <a:sym typeface="Symbol"/>
              </a:rPr>
              <a:t>U</a:t>
            </a:r>
            <a:r>
              <a:rPr lang="en-US" sz="16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1600" i="1" dirty="0" err="1">
                <a:solidFill>
                  <a:srgbClr val="CC00CC"/>
                </a:solidFill>
                <a:sym typeface="Symbol"/>
              </a:rPr>
              <a:t>a,</a:t>
            </a:r>
            <a:r>
              <a:rPr lang="en-US" sz="1600" b="1" i="1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sz="1600" dirty="0">
                <a:solidFill>
                  <a:srgbClr val="CC00CC"/>
                </a:solidFill>
                <a:sym typeface="Symbol"/>
              </a:rPr>
              <a:t>)</a:t>
            </a:r>
            <a:endParaRPr lang="en-US" sz="1600" dirty="0">
              <a:sym typeface="Symbol"/>
            </a:endParaRPr>
          </a:p>
          <a:p>
            <a:pPr lvl="3">
              <a:lnSpc>
                <a:spcPct val="80000"/>
              </a:lnSpc>
            </a:pPr>
            <a:r>
              <a:rPr lang="en-US" sz="1600" dirty="0">
                <a:sym typeface="Symbol"/>
              </a:rPr>
              <a:t>Return action with highest expected utility</a:t>
            </a:r>
            <a:endParaRPr lang="en-US" sz="1600" dirty="0"/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914353" lvl="2" indent="0">
              <a:lnSpc>
                <a:spcPct val="80000"/>
              </a:lnSpc>
              <a:buNone/>
            </a:pPr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23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FEF5-1E9C-4F3C-9571-35DCA387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26DE9-1FEB-49BC-BECA-57EAE98A4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66472-2187-45D3-8E9A-3771FA54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0" y="0"/>
            <a:ext cx="1101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91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21D9-94A6-42B2-9097-0F00407F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0BFA-EFCC-4994-9944-3BCD150E8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43590-5678-4580-8ABD-72E4424A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0" y="0"/>
            <a:ext cx="10618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1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655B95-8CAF-4625-B9FF-012CC614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4" y="0"/>
            <a:ext cx="112486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F93098-C39E-40A3-904B-8936DCDA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FFDF-F597-4508-870A-B83472D1B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11557000" cy="5460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17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08D-87A0-4003-8FC6-2176ACD0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9D352A-8E1C-4947-9539-24D69D18A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524000"/>
            <a:ext cx="3514725" cy="2333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8ED3A-002B-437E-8B86-45A18E50D66D}"/>
              </a:ext>
            </a:extLst>
          </p:cNvPr>
          <p:cNvSpPr txBox="1"/>
          <p:nvPr/>
        </p:nvSpPr>
        <p:spPr>
          <a:xfrm>
            <a:off x="838200" y="4114800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Consider the grid above. At each state the agent moves 80% of the time in the direction that it selected; the rest of the time it moves at right angles to the intended direction. Implement value iteration for each of the r values given below. Use discounted rewards with a discount factor of 0.99. Show the policy obtained in each case.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>
                <a:latin typeface="Calibri"/>
                <a:cs typeface="Calibri"/>
              </a:rPr>
              <a:t>r = 100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>
                <a:latin typeface="Calibri"/>
                <a:cs typeface="Calibri"/>
              </a:rPr>
              <a:t>r = -3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>
                <a:latin typeface="Calibri"/>
                <a:cs typeface="Calibri"/>
              </a:rPr>
              <a:t>r = 0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>
                <a:latin typeface="Calibri"/>
                <a:cs typeface="Calibri"/>
              </a:rPr>
              <a:t>r = 3</a:t>
            </a:r>
          </a:p>
        </p:txBody>
      </p:sp>
    </p:spTree>
    <p:extLst>
      <p:ext uri="{BB962C8B-B14F-4D97-AF65-F5344CB8AC3E}">
        <p14:creationId xmlns:p14="http://schemas.microsoft.com/office/powerpoint/2010/main" val="460013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5C466-2B53-4C7D-9500-153D59E4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3" y="0"/>
            <a:ext cx="1207849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A9D1-348D-46FD-8C0A-00E21308A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0"/>
            <a:ext cx="11861800" cy="5079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38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F8CBA-C49B-4AA8-836C-86E3194D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34"/>
            <a:ext cx="12192000" cy="6683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15DE2-E811-4416-A47C-0E6BFFCD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4401-4C9E-441F-8307-22C83C7D7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77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C52E-AB9C-4CB5-B190-A34333C6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Agents Cooperating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9A264-894A-4271-B609-A4724193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 tooltip="Original URL: https://youtu.be/kopoLzvh5jY. Click or tap if you trust this link."/>
              </a:rPr>
              <a:t>https://youtu.be/kopoLzvh5jY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7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with unknown preferences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reality the assumption that we can write down our exact preferences for the machine to optimize is false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A machine optimizing the wrong preferences causes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451BBA2E-7FD9-46B8-A226-C36B49A97BF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with unknown preferences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reality the assumption that we can write down our exact preferences for the machine to optimize is false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A machine optimizing the wrong preferences causes problems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A machine that is explicitly uncertain about the human’s preferences will defer to the human (e.g., allow itself to be switched off)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451BBA2E-7FD9-46B8-A226-C36B49A97BF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4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E89E-5935-5941-83D5-2AD4DBA2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Off-switch problem (example)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3FC39-E8F1-DF42-A727-DB2F6FE6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fld id="{451BBA2E-7FD9-46B8-A226-C36B49A97BF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8CB6C-2F25-2447-827B-26D7FA3CD73F}"/>
              </a:ext>
            </a:extLst>
          </p:cNvPr>
          <p:cNvSpPr/>
          <p:nvPr/>
        </p:nvSpPr>
        <p:spPr>
          <a:xfrm>
            <a:off x="4269591" y="1493386"/>
            <a:ext cx="480508" cy="360381"/>
          </a:xfrm>
          <a:prstGeom prst="rect">
            <a:avLst/>
          </a:prstGeom>
          <a:solidFill>
            <a:srgbClr val="00B0F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00" tIns="45600" rIns="91200" bIns="4560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9F079-4316-4E4B-8DD5-3482AC2C2B38}"/>
              </a:ext>
            </a:extLst>
          </p:cNvPr>
          <p:cNvSpPr/>
          <p:nvPr/>
        </p:nvSpPr>
        <p:spPr>
          <a:xfrm>
            <a:off x="4269591" y="2707083"/>
            <a:ext cx="480508" cy="360381"/>
          </a:xfrm>
          <a:prstGeom prst="rect">
            <a:avLst/>
          </a:prstGeom>
          <a:solidFill>
            <a:srgbClr val="FF33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00" tIns="45600" rIns="91200" bIns="45600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94387-1A7F-8744-882B-DB85D2E204FE}"/>
              </a:ext>
            </a:extLst>
          </p:cNvPr>
          <p:cNvCxnSpPr>
            <a:stCxn id="6" idx="2"/>
          </p:cNvCxnSpPr>
          <p:nvPr/>
        </p:nvCxnSpPr>
        <p:spPr>
          <a:xfrm flipH="1">
            <a:off x="3112767" y="1853744"/>
            <a:ext cx="1397029" cy="85331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8C61F2-1707-144A-B348-6BC03F798C42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509796" y="1853744"/>
            <a:ext cx="0" cy="85331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302BE9-A8D2-EA4C-910D-4977B5651C68}"/>
              </a:ext>
            </a:extLst>
          </p:cNvPr>
          <p:cNvCxnSpPr>
            <a:stCxn id="6" idx="2"/>
          </p:cNvCxnSpPr>
          <p:nvPr/>
        </p:nvCxnSpPr>
        <p:spPr>
          <a:xfrm>
            <a:off x="4509846" y="1853767"/>
            <a:ext cx="1396979" cy="85328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36D712-0E02-4647-AD67-910CA2024F99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509846" y="3067464"/>
            <a:ext cx="0" cy="8533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688136-6E58-A54B-B08E-6689353C8862}"/>
              </a:ext>
            </a:extLst>
          </p:cNvPr>
          <p:cNvCxnSpPr>
            <a:stCxn id="7" idx="2"/>
          </p:cNvCxnSpPr>
          <p:nvPr/>
        </p:nvCxnSpPr>
        <p:spPr>
          <a:xfrm>
            <a:off x="4509846" y="3067464"/>
            <a:ext cx="1396979" cy="853284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BD5A4C-8B18-C847-BC1A-B3AE17884D81}"/>
              </a:ext>
            </a:extLst>
          </p:cNvPr>
          <p:cNvSpPr txBox="1"/>
          <p:nvPr/>
        </p:nvSpPr>
        <p:spPr>
          <a:xfrm>
            <a:off x="5270201" y="3182678"/>
            <a:ext cx="2172320" cy="470694"/>
          </a:xfrm>
          <a:prstGeom prst="rect">
            <a:avLst/>
          </a:prstGeom>
          <a:noFill/>
          <a:effectLst/>
        </p:spPr>
        <p:txBody>
          <a:bodyPr wrap="none" lIns="91200" tIns="45600" rIns="91200" bIns="45600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switch robot 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928FA-6E55-2A43-95EE-9978BFD7B8CE}"/>
              </a:ext>
            </a:extLst>
          </p:cNvPr>
          <p:cNvSpPr txBox="1"/>
          <p:nvPr/>
        </p:nvSpPr>
        <p:spPr>
          <a:xfrm>
            <a:off x="5239448" y="1964235"/>
            <a:ext cx="1954125" cy="470694"/>
          </a:xfrm>
          <a:prstGeom prst="rect">
            <a:avLst/>
          </a:prstGeom>
          <a:noFill/>
          <a:effectLst/>
        </p:spPr>
        <p:txBody>
          <a:bodyPr wrap="none" lIns="91200" tIns="45600" rIns="91200" bIns="45600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switch self off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104AF-9FCF-5A4B-BEDF-136CA96749D9}"/>
              </a:ext>
            </a:extLst>
          </p:cNvPr>
          <p:cNvSpPr txBox="1"/>
          <p:nvPr/>
        </p:nvSpPr>
        <p:spPr>
          <a:xfrm>
            <a:off x="3203383" y="1964235"/>
            <a:ext cx="694687" cy="470694"/>
          </a:xfrm>
          <a:prstGeom prst="rect">
            <a:avLst/>
          </a:prstGeom>
          <a:noFill/>
          <a:effectLst/>
        </p:spPr>
        <p:txBody>
          <a:bodyPr wrap="none" lIns="91200" tIns="45600" rIns="91200" bIns="45600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25B21F-C84A-3746-BD4C-22EC08838451}"/>
              </a:ext>
            </a:extLst>
          </p:cNvPr>
          <p:cNvSpPr txBox="1"/>
          <p:nvPr/>
        </p:nvSpPr>
        <p:spPr>
          <a:xfrm>
            <a:off x="2566442" y="2652852"/>
            <a:ext cx="891337" cy="470694"/>
          </a:xfrm>
          <a:prstGeom prst="rect">
            <a:avLst/>
          </a:prstGeom>
          <a:noFill/>
          <a:effectLst/>
        </p:spPr>
        <p:txBody>
          <a:bodyPr wrap="none" lIns="91200" tIns="45600" rIns="91200" bIns="4560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U = ?</a:t>
            </a:r>
            <a:endParaRPr lang="en-US" sz="2400" baseline="-25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F05D2-D73F-724D-ACB6-2F9D4F85FD97}"/>
              </a:ext>
            </a:extLst>
          </p:cNvPr>
          <p:cNvSpPr txBox="1"/>
          <p:nvPr/>
        </p:nvSpPr>
        <p:spPr>
          <a:xfrm>
            <a:off x="5451831" y="2652849"/>
            <a:ext cx="760680" cy="470694"/>
          </a:xfrm>
          <a:prstGeom prst="rect">
            <a:avLst/>
          </a:prstGeom>
          <a:noFill/>
          <a:effectLst/>
        </p:spPr>
        <p:txBody>
          <a:bodyPr wrap="none" lIns="91200" tIns="45600" rIns="91200" bIns="4560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U=0</a:t>
            </a:r>
            <a:endParaRPr lang="en-US" sz="2400" baseline="-25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73428-5411-1741-AA57-6F6A34440FD7}"/>
              </a:ext>
            </a:extLst>
          </p:cNvPr>
          <p:cNvSpPr txBox="1"/>
          <p:nvPr/>
        </p:nvSpPr>
        <p:spPr>
          <a:xfrm>
            <a:off x="3244648" y="3197140"/>
            <a:ext cx="1422435" cy="470694"/>
          </a:xfrm>
          <a:prstGeom prst="rect">
            <a:avLst/>
          </a:prstGeom>
          <a:noFill/>
          <a:effectLst/>
        </p:spPr>
        <p:txBody>
          <a:bodyPr wrap="none" lIns="91200" tIns="45600" rIns="91200" bIns="45600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  <a:sym typeface="Symbol"/>
              </a:rPr>
              <a:t>go ahead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3F1BD-AC6E-264A-862E-66F5A213B0C8}"/>
              </a:ext>
            </a:extLst>
          </p:cNvPr>
          <p:cNvSpPr txBox="1"/>
          <p:nvPr/>
        </p:nvSpPr>
        <p:spPr>
          <a:xfrm>
            <a:off x="3812756" y="2193036"/>
            <a:ext cx="765843" cy="470694"/>
          </a:xfrm>
          <a:prstGeom prst="rect">
            <a:avLst/>
          </a:prstGeom>
          <a:noFill/>
          <a:effectLst/>
        </p:spPr>
        <p:txBody>
          <a:bodyPr wrap="none" lIns="91200" tIns="45600" rIns="91200" bIns="45600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wait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CF7CAC-E08D-6A4B-84C4-E1BD6F461D8F}"/>
              </a:ext>
            </a:extLst>
          </p:cNvPr>
          <p:cNvSpPr txBox="1"/>
          <p:nvPr/>
        </p:nvSpPr>
        <p:spPr>
          <a:xfrm>
            <a:off x="5526485" y="3863154"/>
            <a:ext cx="760680" cy="470694"/>
          </a:xfrm>
          <a:prstGeom prst="rect">
            <a:avLst/>
          </a:prstGeom>
          <a:noFill/>
          <a:effectLst/>
        </p:spPr>
        <p:txBody>
          <a:bodyPr wrap="none" lIns="91200" tIns="45600" rIns="91200" bIns="4560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U=0</a:t>
            </a:r>
            <a:endParaRPr lang="en-US" sz="2400" baseline="-25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CD9451-FD9B-E34B-B43C-C13A64B27FF9}"/>
              </a:ext>
            </a:extLst>
          </p:cNvPr>
          <p:cNvGrpSpPr/>
          <p:nvPr/>
        </p:nvGrpSpPr>
        <p:grpSpPr>
          <a:xfrm>
            <a:off x="615417" y="2199231"/>
            <a:ext cx="1951039" cy="1159918"/>
            <a:chOff x="615417" y="2199231"/>
            <a:chExt cx="1951039" cy="115991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CD9B70-194F-DC47-903E-46DAC585B501}"/>
                </a:ext>
              </a:extLst>
            </p:cNvPr>
            <p:cNvSpPr/>
            <p:nvPr/>
          </p:nvSpPr>
          <p:spPr>
            <a:xfrm>
              <a:off x="894800" y="2563389"/>
              <a:ext cx="1388815" cy="4945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355C3A6-3AE6-AB4E-8C8A-0B5130A48D01}"/>
                </a:ext>
              </a:extLst>
            </p:cNvPr>
            <p:cNvCxnSpPr/>
            <p:nvPr/>
          </p:nvCxnSpPr>
          <p:spPr>
            <a:xfrm>
              <a:off x="713599" y="3070490"/>
              <a:ext cx="1852857" cy="0"/>
            </a:xfrm>
            <a:prstGeom prst="straightConnector1">
              <a:avLst/>
            </a:prstGeom>
            <a:ln>
              <a:solidFill>
                <a:srgbClr val="40404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B637E2-6B81-5F49-8758-E0B2B6CE0BDA}"/>
                </a:ext>
              </a:extLst>
            </p:cNvPr>
            <p:cNvCxnSpPr/>
            <p:nvPr/>
          </p:nvCxnSpPr>
          <p:spPr>
            <a:xfrm flipV="1">
              <a:off x="1453077" y="2199231"/>
              <a:ext cx="0" cy="854701"/>
            </a:xfrm>
            <a:prstGeom prst="straightConnector1">
              <a:avLst/>
            </a:prstGeom>
            <a:ln>
              <a:solidFill>
                <a:srgbClr val="40404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7DCE22-E9F9-124B-8EB3-8F5BA3444BF3}"/>
                </a:ext>
              </a:extLst>
            </p:cNvPr>
            <p:cNvSpPr txBox="1"/>
            <p:nvPr/>
          </p:nvSpPr>
          <p:spPr>
            <a:xfrm>
              <a:off x="615417" y="3006206"/>
              <a:ext cx="496488" cy="352943"/>
            </a:xfrm>
            <a:prstGeom prst="rect">
              <a:avLst/>
            </a:prstGeom>
            <a:noFill/>
            <a:effectLst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-40</a:t>
              </a:r>
              <a:endParaRPr lang="en-US" sz="120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D240E1-E91C-E34F-9436-6AE222C3EA06}"/>
                </a:ext>
              </a:extLst>
            </p:cNvPr>
            <p:cNvSpPr txBox="1"/>
            <p:nvPr/>
          </p:nvSpPr>
          <p:spPr>
            <a:xfrm>
              <a:off x="1289876" y="3006206"/>
              <a:ext cx="333008" cy="352943"/>
            </a:xfrm>
            <a:prstGeom prst="rect">
              <a:avLst/>
            </a:prstGeom>
            <a:noFill/>
            <a:effectLst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0</a:t>
              </a:r>
              <a:endParaRPr lang="en-US" sz="120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236D9B-6735-D54B-B194-99A79795BF29}"/>
                </a:ext>
              </a:extLst>
            </p:cNvPr>
            <p:cNvSpPr txBox="1"/>
            <p:nvPr/>
          </p:nvSpPr>
          <p:spPr>
            <a:xfrm>
              <a:off x="1990151" y="3006206"/>
              <a:ext cx="541813" cy="352943"/>
            </a:xfrm>
            <a:prstGeom prst="rect">
              <a:avLst/>
            </a:prstGeom>
            <a:noFill/>
            <a:effectLst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+60</a:t>
              </a:r>
              <a:endParaRPr lang="en-US" sz="120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ADB5A3-2D0E-D24F-B716-AC676B91493B}"/>
              </a:ext>
            </a:extLst>
          </p:cNvPr>
          <p:cNvGrpSpPr/>
          <p:nvPr/>
        </p:nvGrpSpPr>
        <p:grpSpPr>
          <a:xfrm>
            <a:off x="609505" y="3920775"/>
            <a:ext cx="6580067" cy="1948663"/>
            <a:chOff x="609505" y="3920775"/>
            <a:chExt cx="6580067" cy="19486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8A9CAB-FACB-5E4B-83AD-538BE282D41F}"/>
                </a:ext>
              </a:extLst>
            </p:cNvPr>
            <p:cNvSpPr/>
            <p:nvPr/>
          </p:nvSpPr>
          <p:spPr>
            <a:xfrm>
              <a:off x="4269591" y="3920775"/>
              <a:ext cx="480508" cy="360381"/>
            </a:xfrm>
            <a:prstGeom prst="rect">
              <a:avLst/>
            </a:prstGeom>
            <a:solidFill>
              <a:srgbClr val="00B0F0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200" tIns="45600" rIns="91200" bIns="45600"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R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1357D5-B3F7-8040-95CD-26171B32EFA7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112767" y="4281156"/>
              <a:ext cx="1397079" cy="85328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2E1FBC-771D-0E4A-9C02-3A237C476B8C}"/>
                </a:ext>
              </a:extLst>
            </p:cNvPr>
            <p:cNvSpPr txBox="1"/>
            <p:nvPr/>
          </p:nvSpPr>
          <p:spPr>
            <a:xfrm>
              <a:off x="3116613" y="4427287"/>
              <a:ext cx="694687" cy="470694"/>
            </a:xfrm>
            <a:prstGeom prst="rect">
              <a:avLst/>
            </a:prstGeom>
            <a:noFill/>
            <a:effectLst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act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82180A-0D48-7D45-870E-E85EC42FA05A}"/>
                </a:ext>
              </a:extLst>
            </p:cNvPr>
            <p:cNvSpPr txBox="1"/>
            <p:nvPr/>
          </p:nvSpPr>
          <p:spPr>
            <a:xfrm>
              <a:off x="2566456" y="5111852"/>
              <a:ext cx="891337" cy="470694"/>
            </a:xfrm>
            <a:prstGeom prst="rect">
              <a:avLst/>
            </a:prstGeom>
            <a:noFill/>
            <a:effectLst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U = ?</a:t>
              </a:r>
              <a:endParaRPr lang="en-US" sz="240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85E8796-8F59-6543-AC42-A5401220EB38}"/>
                </a:ext>
              </a:extLst>
            </p:cNvPr>
            <p:cNvGrpSpPr/>
            <p:nvPr/>
          </p:nvGrpSpPr>
          <p:grpSpPr>
            <a:xfrm>
              <a:off x="609505" y="4709520"/>
              <a:ext cx="1951038" cy="1159918"/>
              <a:chOff x="609505" y="4709520"/>
              <a:chExt cx="1951038" cy="115991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E4C614F-60EC-8B44-9720-B85E1DC95BDC}"/>
                  </a:ext>
                </a:extLst>
              </p:cNvPr>
              <p:cNvSpPr/>
              <p:nvPr/>
            </p:nvSpPr>
            <p:spPr>
              <a:xfrm>
                <a:off x="1447164" y="5073678"/>
                <a:ext cx="830538" cy="494592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712868D-931E-CA44-8147-BE7C38D4C1C9}"/>
                  </a:ext>
                </a:extLst>
              </p:cNvPr>
              <p:cNvCxnSpPr/>
              <p:nvPr/>
            </p:nvCxnSpPr>
            <p:spPr>
              <a:xfrm>
                <a:off x="707686" y="5580779"/>
                <a:ext cx="1852857" cy="0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0A85BA6-8478-AF49-A04A-58EB3361ACE1}"/>
                  </a:ext>
                </a:extLst>
              </p:cNvPr>
              <p:cNvCxnSpPr/>
              <p:nvPr/>
            </p:nvCxnSpPr>
            <p:spPr>
              <a:xfrm flipV="1">
                <a:off x="1447164" y="4709520"/>
                <a:ext cx="0" cy="854701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0A2369D-BA77-C947-A428-A0A472F78B83}"/>
                  </a:ext>
                </a:extLst>
              </p:cNvPr>
              <p:cNvSpPr txBox="1"/>
              <p:nvPr/>
            </p:nvSpPr>
            <p:spPr>
              <a:xfrm>
                <a:off x="609505" y="5516495"/>
                <a:ext cx="496488" cy="352943"/>
              </a:xfrm>
              <a:prstGeom prst="rect">
                <a:avLst/>
              </a:prstGeom>
              <a:noFill/>
              <a:effectLst/>
            </p:spPr>
            <p:txBody>
              <a:bodyPr wrap="none" lIns="91200" tIns="45600" rIns="91200" bIns="45600" rtlCol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-40</a:t>
                </a:r>
                <a:endParaRPr lang="en-US" sz="1200" baseline="-250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DFA410-9E5F-2E48-89E9-C8C2EC3A8139}"/>
                  </a:ext>
                </a:extLst>
              </p:cNvPr>
              <p:cNvSpPr txBox="1"/>
              <p:nvPr/>
            </p:nvSpPr>
            <p:spPr>
              <a:xfrm>
                <a:off x="1283964" y="5516495"/>
                <a:ext cx="333008" cy="352943"/>
              </a:xfrm>
              <a:prstGeom prst="rect">
                <a:avLst/>
              </a:prstGeom>
              <a:noFill/>
              <a:effectLst/>
            </p:spPr>
            <p:txBody>
              <a:bodyPr wrap="none" lIns="91200" tIns="45600" rIns="91200" bIns="45600" rtlCol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0</a:t>
                </a:r>
                <a:endParaRPr lang="en-US" sz="1200" baseline="-250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D591E7-40FB-C14E-B595-465CF986284F}"/>
                  </a:ext>
                </a:extLst>
              </p:cNvPr>
              <p:cNvSpPr txBox="1"/>
              <p:nvPr/>
            </p:nvSpPr>
            <p:spPr>
              <a:xfrm>
                <a:off x="1984238" y="5516495"/>
                <a:ext cx="541813" cy="352943"/>
              </a:xfrm>
              <a:prstGeom prst="rect">
                <a:avLst/>
              </a:prstGeom>
              <a:noFill/>
              <a:effectLst/>
            </p:spPr>
            <p:txBody>
              <a:bodyPr wrap="none" lIns="91200" tIns="45600" rIns="91200" bIns="45600" rtlCol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+60</a:t>
                </a:r>
                <a:endParaRPr lang="en-US" sz="1200" baseline="-250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F1DA0E-4C9A-724B-97A7-48B8646243A4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4509846" y="4281156"/>
              <a:ext cx="1392979" cy="87240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D789DA-71DB-C647-904A-E6FAE383D62B}"/>
                </a:ext>
              </a:extLst>
            </p:cNvPr>
            <p:cNvSpPr txBox="1"/>
            <p:nvPr/>
          </p:nvSpPr>
          <p:spPr>
            <a:xfrm>
              <a:off x="5235447" y="4410741"/>
              <a:ext cx="1954125" cy="470694"/>
            </a:xfrm>
            <a:prstGeom prst="rect">
              <a:avLst/>
            </a:prstGeom>
            <a:noFill/>
            <a:effectLst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switch self off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EDF1652-B75F-434B-A087-BD0CBEA94430}"/>
                </a:ext>
              </a:extLst>
            </p:cNvPr>
            <p:cNvSpPr txBox="1"/>
            <p:nvPr/>
          </p:nvSpPr>
          <p:spPr>
            <a:xfrm>
              <a:off x="5447830" y="5099356"/>
              <a:ext cx="760680" cy="470694"/>
            </a:xfrm>
            <a:prstGeom prst="rect">
              <a:avLst/>
            </a:prstGeom>
            <a:noFill/>
            <a:effectLst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U=0</a:t>
              </a:r>
              <a:endParaRPr lang="en-US" sz="2400" baseline="-25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678643-5F16-C040-BEA9-6283DDC1352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509796" y="4281156"/>
              <a:ext cx="50" cy="87240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9F169A-8C31-FA4E-8892-A36BD8B816CF}"/>
                </a:ext>
              </a:extLst>
            </p:cNvPr>
            <p:cNvSpPr txBox="1"/>
            <p:nvPr/>
          </p:nvSpPr>
          <p:spPr>
            <a:xfrm>
              <a:off x="3819204" y="4637149"/>
              <a:ext cx="765843" cy="470694"/>
            </a:xfrm>
            <a:prstGeom prst="rect">
              <a:avLst/>
            </a:prstGeom>
            <a:noFill/>
            <a:effectLst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wait</a:t>
              </a:r>
              <a:endParaRPr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CE90B01-ACBA-F746-B617-5B573A5F196B}"/>
              </a:ext>
            </a:extLst>
          </p:cNvPr>
          <p:cNvSpPr txBox="1"/>
          <p:nvPr/>
        </p:nvSpPr>
        <p:spPr>
          <a:xfrm>
            <a:off x="7620000" y="2322539"/>
            <a:ext cx="427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EU(act) = +10</a:t>
            </a:r>
          </a:p>
          <a:p>
            <a:endParaRPr lang="en-US" dirty="0"/>
          </a:p>
          <a:p>
            <a:r>
              <a:rPr lang="en-US" dirty="0"/>
              <a:t>EU(wait) = (0.4 * 0) + (0.6 * 30) = +18</a:t>
            </a:r>
          </a:p>
        </p:txBody>
      </p:sp>
    </p:spTree>
    <p:extLst>
      <p:ext uri="{BB962C8B-B14F-4D97-AF65-F5344CB8AC3E}">
        <p14:creationId xmlns:p14="http://schemas.microsoft.com/office/powerpoint/2010/main" val="214487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Sequential decisions under uncertainty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8600" y="3161774"/>
            <a:ext cx="3994194" cy="346003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910152-A341-A142-8112-EECFBCE518FC}"/>
              </a:ext>
            </a:extLst>
          </p:cNvPr>
          <p:cNvSpPr txBox="1"/>
          <p:nvPr/>
        </p:nvSpPr>
        <p:spPr>
          <a:xfrm>
            <a:off x="276567" y="1771471"/>
            <a:ext cx="98742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So far, decision problem is one-shot --- concerning only one action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Sequential decision problem: agent’s utility depends on a sequence of actions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 (MDP)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5181600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Environment history: [s</a:t>
            </a:r>
            <a:r>
              <a:rPr lang="en-US" altLang="ja-JP" sz="2400" baseline="-25000" dirty="0">
                <a:ea typeface="ＭＳ Ｐゴシック" pitchFamily="34" charset="-128"/>
              </a:rPr>
              <a:t>0</a:t>
            </a:r>
            <a:r>
              <a:rPr lang="en-US" altLang="ja-JP" sz="2400" dirty="0">
                <a:ea typeface="ＭＳ Ｐゴシック" pitchFamily="34" charset="-128"/>
              </a:rPr>
              <a:t>, a</a:t>
            </a:r>
            <a:r>
              <a:rPr lang="en-US" altLang="ja-JP" sz="2400" baseline="-25000" dirty="0">
                <a:ea typeface="ＭＳ Ｐゴシック" pitchFamily="34" charset="-128"/>
              </a:rPr>
              <a:t>0</a:t>
            </a:r>
            <a:r>
              <a:rPr lang="en-US" altLang="ja-JP" sz="2400" dirty="0">
                <a:ea typeface="ＭＳ Ｐゴシック" pitchFamily="34" charset="-128"/>
              </a:rPr>
              <a:t>, s</a:t>
            </a:r>
            <a:r>
              <a:rPr lang="en-US" altLang="ja-JP" sz="2400" baseline="-25000" dirty="0">
                <a:ea typeface="ＭＳ Ｐゴシック" pitchFamily="34" charset="-128"/>
              </a:rPr>
              <a:t>1</a:t>
            </a:r>
            <a:r>
              <a:rPr lang="en-US" altLang="ja-JP" sz="2400" dirty="0">
                <a:ea typeface="ＭＳ Ｐゴシック" pitchFamily="34" charset="-128"/>
              </a:rPr>
              <a:t>, a</a:t>
            </a:r>
            <a:r>
              <a:rPr lang="en-US" altLang="ja-JP" sz="2400" baseline="-25000" dirty="0">
                <a:ea typeface="ＭＳ Ｐゴシック" pitchFamily="34" charset="-128"/>
              </a:rPr>
              <a:t>1</a:t>
            </a:r>
            <a:r>
              <a:rPr lang="en-US" altLang="ja-JP" sz="2400" dirty="0">
                <a:ea typeface="ＭＳ Ｐゴシック" pitchFamily="34" charset="-128"/>
              </a:rPr>
              <a:t>, …, </a:t>
            </a:r>
            <a:r>
              <a:rPr lang="en-US" altLang="ja-JP" sz="2400" dirty="0" err="1">
                <a:ea typeface="ＭＳ Ｐゴシック" pitchFamily="34" charset="-128"/>
              </a:rPr>
              <a:t>s</a:t>
            </a:r>
            <a:r>
              <a:rPr lang="en-US" altLang="ja-JP" sz="2400" baseline="-25000" dirty="0" err="1">
                <a:ea typeface="ＭＳ Ｐゴシック" pitchFamily="34" charset="-128"/>
              </a:rPr>
              <a:t>t</a:t>
            </a:r>
            <a:r>
              <a:rPr lang="en-US" altLang="ja-JP" sz="2400" dirty="0">
                <a:ea typeface="ＭＳ Ｐゴシック" pitchFamily="34" charset="-128"/>
              </a:rPr>
              <a:t>]</a:t>
            </a:r>
          </a:p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7244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41148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51816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8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65192</TotalTime>
  <Words>1978</Words>
  <Application>Microsoft Office PowerPoint</Application>
  <PresentationFormat>Widescreen</PresentationFormat>
  <Paragraphs>296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cmmi10</vt:lpstr>
      <vt:lpstr>ＭＳ Ｐゴシック</vt:lpstr>
      <vt:lpstr>Arial</vt:lpstr>
      <vt:lpstr>Calibri</vt:lpstr>
      <vt:lpstr>Cambria Math</vt:lpstr>
      <vt:lpstr>Symbol</vt:lpstr>
      <vt:lpstr>Times New Roman</vt:lpstr>
      <vt:lpstr>Wingdings</vt:lpstr>
      <vt:lpstr>dan-berkeley-nlp-v1</vt:lpstr>
      <vt:lpstr>PowerPoint Presentation</vt:lpstr>
      <vt:lpstr>Recap: Decision Networks</vt:lpstr>
      <vt:lpstr>Recap: Decision Networks</vt:lpstr>
      <vt:lpstr>Recap: Decision Networks</vt:lpstr>
      <vt:lpstr>Decisions with unknown preferences</vt:lpstr>
      <vt:lpstr>Decisions with unknown preferences</vt:lpstr>
      <vt:lpstr>Off-switch problem (example)</vt:lpstr>
      <vt:lpstr>Sequential decisions under uncertainty</vt:lpstr>
      <vt:lpstr>Markov Decision Process (MDP)</vt:lpstr>
      <vt:lpstr>Markov Decision Process (MDP)</vt:lpstr>
      <vt:lpstr>Example: Grid World</vt:lpstr>
      <vt:lpstr>Policies</vt:lpstr>
      <vt:lpstr>Optimal policy for r&gt;0</vt:lpstr>
      <vt:lpstr>Optimal policy for r&gt;0</vt:lpstr>
      <vt:lpstr>Sample Optimal Policies</vt:lpstr>
      <vt:lpstr>Role of reward functions</vt:lpstr>
      <vt:lpstr>Applications of MDPs</vt:lpstr>
      <vt:lpstr>Utilities of Sequences</vt:lpstr>
      <vt:lpstr>Utilities of Sequences</vt:lpstr>
      <vt:lpstr>Stationary Preferences</vt:lpstr>
      <vt:lpstr>Discounting</vt:lpstr>
      <vt:lpstr>Quiz: Discounting</vt:lpstr>
      <vt:lpstr>The utility of a policy</vt:lpstr>
      <vt:lpstr>Optimal Quantities</vt:lpstr>
      <vt:lpstr>Bellman equations (Shapley, 1953)</vt:lpstr>
      <vt:lpstr>PowerPoint Presentation</vt:lpstr>
      <vt:lpstr>PowerPoint Presentation</vt:lpstr>
      <vt:lpstr>Value Iteration</vt:lpstr>
      <vt:lpstr>Value 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2</vt:lpstr>
      <vt:lpstr>PowerPoint Presentation</vt:lpstr>
      <vt:lpstr>PowerPoint Presentation</vt:lpstr>
      <vt:lpstr>Multiple Agents Cooperating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Windows User</cp:lastModifiedBy>
  <cp:revision>2812</cp:revision>
  <cp:lastPrinted>2014-02-13T17:51:45Z</cp:lastPrinted>
  <dcterms:created xsi:type="dcterms:W3CDTF">2004-08-27T04:16:05Z</dcterms:created>
  <dcterms:modified xsi:type="dcterms:W3CDTF">2021-11-18T23:31:37Z</dcterms:modified>
</cp:coreProperties>
</file>